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12192000" cy="6858000"/>
  <p:notesSz cx="6858000" cy="9144000"/>
  <p:embeddedFontLst>
    <p:embeddedFont>
      <p:font typeface="Cantarell" panose="020B0604020202020204" charset="0"/>
      <p:regular r:id="rId65"/>
      <p:bold r:id="rId66"/>
      <p:italic r:id="rId67"/>
      <p:boldItalic r:id="rId68"/>
    </p:embeddedFont>
    <p:embeddedFont>
      <p:font typeface="Georgia" panose="02040502050405020303" pitchFamily="18" charset="0"/>
      <p:regular r:id="rId69"/>
      <p:bold r:id="rId70"/>
      <p:italic r:id="rId71"/>
      <p:boldItalic r:id="rId72"/>
    </p:embeddedFont>
    <p:embeddedFont>
      <p:font typeface="Nunito" pitchFamily="2" charset="0"/>
      <p:regular r:id="rId73"/>
      <p:bold r:id="rId74"/>
      <p:italic r:id="rId75"/>
      <p:boldItalic r:id="rId76"/>
    </p:embeddedFont>
    <p:embeddedFont>
      <p:font typeface="Verdana" panose="020B0604030504040204"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1" roundtripDataSignature="AMtx7misxeE+5hlVT1xgsZbc2OVCE3it1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CF4769-FF16-4661-8077-EBFF9AD91FE1}">
  <a:tblStyle styleId="{DACF4769-FF16-4661-8077-EBFF9AD91FE1}"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97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internetadvisor.com/the-story-of-the-web-a-history-of-internet-browser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edium.com/@joseph.pyram/9-parts-of-a-url-that-you-should-know-89fea8e11713"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en.wikipedia.org/wiki/URL?source=post_page-----89fea8e11713--------------------------------#Syntax"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Internet"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internetsociety.org/internet/history-internet/brief-history-internet/" TargetMode="External"/><Relationship Id="rId5" Type="http://schemas.openxmlformats.org/officeDocument/2006/relationships/hyperlink" Target="https://en.wikipedia.org/wiki/Hypertext" TargetMode="External"/><Relationship Id="rId4" Type="http://schemas.openxmlformats.org/officeDocument/2006/relationships/hyperlink" Target="https://www.fortinet.com/resources/cyberglossary/what-is-dns#:~:text=What%20is%20DNS%3F,use%20to%20locate%20the%20device"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Internet"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www.internetsociety.org/internet/history-internet/brief-history-internet/" TargetMode="External"/><Relationship Id="rId4" Type="http://schemas.openxmlformats.org/officeDocument/2006/relationships/hyperlink" Target="https://en.wikipedia.org/wiki/Hypertext"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Internet"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www.internetsociety.org/internet/history-internet/brief-history-internet/" TargetMode="External"/><Relationship Id="rId4" Type="http://schemas.openxmlformats.org/officeDocument/2006/relationships/hyperlink" Target="https://en.wikipedia.org/wiki/Hypertext"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Interne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kinsta.com/knowledgebase/what-is-an-http-reques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n.wikipedia.org/wiki/Internet"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www.internetsociety.org/internet/history-internet/brief-history-internet/" TargetMode="External"/><Relationship Id="rId4" Type="http://schemas.openxmlformats.org/officeDocument/2006/relationships/hyperlink" Target="https://en.wikipedia.org/wiki/Hypertext"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n.wikipedia.org/wiki/Internet"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www.internetsociety.org/internet/history-internet/brief-history-internet/" TargetMode="External"/><Relationship Id="rId4" Type="http://schemas.openxmlformats.org/officeDocument/2006/relationships/hyperlink" Target="https://en.wikipedia.org/wiki/Hypertext"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n.wikipedia.org/wiki/Internet"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www.borngroup.com/" TargetMode="External"/><Relationship Id="rId5" Type="http://schemas.openxmlformats.org/officeDocument/2006/relationships/hyperlink" Target="https://www.internetsociety.org/internet/history-internet/brief-history-internet/" TargetMode="External"/><Relationship Id="rId4" Type="http://schemas.openxmlformats.org/officeDocument/2006/relationships/hyperlink" Target="https://en.wikipedia.org/wiki/Hypertext"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en.wikipedia.org/wiki/Internet"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www.techopedia.com/definition/23889/web-development" TargetMode="External"/><Relationship Id="rId5" Type="http://schemas.openxmlformats.org/officeDocument/2006/relationships/hyperlink" Target="https://www.internetsociety.org/internet/history-internet/brief-history-internet/" TargetMode="External"/><Relationship Id="rId4" Type="http://schemas.openxmlformats.org/officeDocument/2006/relationships/hyperlink" Target="https://en.wikipedia.org/wiki/Hypertext"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n.wikipedia.org/wiki/Internet"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www.techopedia.com/definition/23889/web-development" TargetMode="External"/><Relationship Id="rId5" Type="http://schemas.openxmlformats.org/officeDocument/2006/relationships/hyperlink" Target="https://www.internetsociety.org/internet/history-internet/brief-history-internet/" TargetMode="External"/><Relationship Id="rId4" Type="http://schemas.openxmlformats.org/officeDocument/2006/relationships/hyperlink" Target="https://en.wikipedia.org/wiki/Hypertext"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Internet"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internetsociety.org/internet/history-internet/brief-history-internet/" TargetMode="External"/><Relationship Id="rId4" Type="http://schemas.openxmlformats.org/officeDocument/2006/relationships/hyperlink" Target="https://en.wikipedia.org/wiki/Hypertext"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Internet"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internetsociety.org/internet/history-internet/brief-history-internet/" TargetMode="External"/><Relationship Id="rId4" Type="http://schemas.openxmlformats.org/officeDocument/2006/relationships/hyperlink" Target="https://en.wikipedia.org/wiki/Hypertext"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Internet" TargetMode="External"/><Relationship Id="rId7" Type="http://schemas.openxmlformats.org/officeDocument/2006/relationships/hyperlink" Target="https://www.gartner.com/en/information-technology/glossary/web#:~:text=The%20Web%20"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backend.turing.edu/module2/lessons/how_the_web_works_http" TargetMode="External"/><Relationship Id="rId5" Type="http://schemas.openxmlformats.org/officeDocument/2006/relationships/hyperlink" Target="https://www.internetsociety.org/internet/history-internet/brief-history-internet/" TargetMode="External"/><Relationship Id="rId4" Type="http://schemas.openxmlformats.org/officeDocument/2006/relationships/hyperlink" Target="https://en.wikipedia.org/wiki/Hypertext"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freecodecamp.org/news/what-is-html-definition-and-mean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 name="Google Shape;77;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f0489afe0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f0489afe0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u="sng">
                <a:solidFill>
                  <a:schemeClr val="hlink"/>
                </a:solidFill>
                <a:hlinkClick r:id="rId3"/>
              </a:rPr>
              <a:t>https://www.internetadvisor.com/thestoryofthewebahistoryofinternetbrowsers</a:t>
            </a:r>
            <a:r>
              <a:rPr lang="en-IN"/>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f067497879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2f067497879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u="sng">
                <a:solidFill>
                  <a:schemeClr val="hlink"/>
                </a:solidFill>
                <a:hlinkClick r:id="rId3"/>
              </a:rPr>
              <a:t>https://medium.com/@joseph.pyram/9partsofaurlthatyoushouldknow89fea8e11713</a:t>
            </a:r>
            <a:r>
              <a:rPr lang="en-IN"/>
              <a: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4"/>
              </a:rPr>
              <a:t>https://en.wikipedia.org/wiki/URL?source=post_page89fea8e11713#Syntax</a:t>
            </a:r>
            <a:r>
              <a:rPr lang="en-I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f067497879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g2f067497879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f067497879_0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2f067497879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f071594924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u="sng">
                <a:solidFill>
                  <a:schemeClr val="hlink"/>
                </a:solidFill>
                <a:hlinkClick r:id="rId3"/>
              </a:rPr>
              <a:t>https://en.wikipedia.org/wiki/Internet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4"/>
              </a:rPr>
              <a:t>https://www.fortinet.com/resources/cyberglossary/whatisdns#:~:text=What%20is%20DNS%3F,use%20to%20locate%20the%20device</a:t>
            </a:r>
            <a:r>
              <a:rPr lang="en-IN"/>
              <a: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5"/>
              </a:rPr>
              <a:t>https://en.wikipedia.org/wiki/Hypertext</a:t>
            </a:r>
            <a:r>
              <a:rPr lang="en-IN"/>
              <a: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6"/>
              </a:rPr>
              <a:t>https://www.internetsociety.org/internet/historyinternet/briefhistoryinternet/</a:t>
            </a:r>
            <a:endParaRPr/>
          </a:p>
          <a:p>
            <a:pPr marL="0" lvl="0" indent="0" algn="l" rtl="0">
              <a:lnSpc>
                <a:spcPct val="100000"/>
              </a:lnSpc>
              <a:spcBef>
                <a:spcPts val="0"/>
              </a:spcBef>
              <a:spcAft>
                <a:spcPts val="0"/>
              </a:spcAft>
              <a:buSzPts val="1100"/>
              <a:buNone/>
            </a:pPr>
            <a:r>
              <a:rPr lang="en-IN" u="sng">
                <a:solidFill>
                  <a:schemeClr val="hlink"/>
                </a:solidFill>
                <a:hlinkClick r:id="rId4"/>
              </a:rPr>
              <a:t>https://www.fortinet.com/resources/cyberglossary/whatisdns#:~:text=What%20is%20DNS%3F,use%20to%20locate%20the%20device</a:t>
            </a:r>
            <a:r>
              <a:rPr lang="en-IN"/>
              <a:t>. </a:t>
            </a:r>
            <a:endParaRPr/>
          </a:p>
          <a:p>
            <a:pPr marL="0" lvl="0" indent="0" algn="l" rtl="0">
              <a:lnSpc>
                <a:spcPct val="115000"/>
              </a:lnSpc>
              <a:spcBef>
                <a:spcPts val="1400"/>
              </a:spcBef>
              <a:spcAft>
                <a:spcPts val="0"/>
              </a:spcAft>
              <a:buSzPts val="1100"/>
              <a:buNone/>
            </a:pPr>
            <a:r>
              <a:rPr lang="en-IN" sz="1300" b="1">
                <a:solidFill>
                  <a:schemeClr val="dk1"/>
                </a:solidFill>
              </a:rPr>
              <a:t>Relevance to Web and UX Development</a:t>
            </a:r>
            <a:endParaRPr sz="1300" b="1">
              <a:solidFill>
                <a:schemeClr val="dk1"/>
              </a:solidFill>
            </a:endParaRPr>
          </a:p>
          <a:p>
            <a:pPr marL="0" lvl="0" indent="0" algn="l" rtl="0">
              <a:lnSpc>
                <a:spcPct val="115000"/>
              </a:lnSpc>
              <a:spcBef>
                <a:spcPts val="1200"/>
              </a:spcBef>
              <a:spcAft>
                <a:spcPts val="0"/>
              </a:spcAft>
              <a:buSzPts val="1100"/>
              <a:buNone/>
            </a:pPr>
            <a:r>
              <a:rPr lang="en-IN">
                <a:solidFill>
                  <a:schemeClr val="dk1"/>
                </a:solidFill>
              </a:rPr>
              <a:t>Understanding the origins of the Internet provides context for the principles of web and UX development:</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IN" b="1">
                <a:solidFill>
                  <a:schemeClr val="dk1"/>
                </a:solidFill>
              </a:rPr>
              <a:t>Protocol Evolution:</a:t>
            </a:r>
            <a:r>
              <a:rPr lang="en-IN">
                <a:solidFill>
                  <a:schemeClr val="dk1"/>
                </a:solidFill>
              </a:rPr>
              <a:t> Knowledge of protocols like TCP/IP helps in understanding how data is transmitted and how to optimize web performance.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IN" b="1">
                <a:solidFill>
                  <a:schemeClr val="dk1"/>
                </a:solidFill>
              </a:rPr>
              <a:t>Web Standards:</a:t>
            </a:r>
            <a:r>
              <a:rPr lang="en-IN">
                <a:solidFill>
                  <a:schemeClr val="dk1"/>
                </a:solidFill>
              </a:rPr>
              <a:t> Familiarity with HTML and CSS evolution aids in creating wellstructured and visually appealing websites.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IN" b="1">
                <a:solidFill>
                  <a:schemeClr val="dk1"/>
                </a:solidFill>
              </a:rPr>
              <a:t>User Experience Focus:</a:t>
            </a:r>
            <a:r>
              <a:rPr lang="en-IN">
                <a:solidFill>
                  <a:schemeClr val="dk1"/>
                </a:solidFill>
              </a:rPr>
              <a:t> The development of Web 2.0 and responsive design principles emphasizes the importance of creating intuitive, accessible, and engaging user experiences.</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162" name="Google Shape;162;g2f071594924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1c0f71f2b7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u="sng">
                <a:solidFill>
                  <a:schemeClr val="hlink"/>
                </a:solidFill>
                <a:hlinkClick r:id="rId3"/>
              </a:rPr>
              <a:t>https://en.wikipedia.org/wiki/Internet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4"/>
              </a:rPr>
              <a:t>https://en.wikipedia.org/wiki/Hypertext</a:t>
            </a:r>
            <a:r>
              <a:rPr lang="en-IN"/>
              <a: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5"/>
              </a:rPr>
              <a:t>https://www.internetsociety.org/internet/historyinternet/briefhistoryinternet/</a:t>
            </a:r>
            <a:endParaRPr/>
          </a:p>
          <a:p>
            <a:pPr marL="0" lvl="0" indent="0" algn="l" rtl="0">
              <a:lnSpc>
                <a:spcPct val="100000"/>
              </a:lnSpc>
              <a:spcBef>
                <a:spcPts val="0"/>
              </a:spcBef>
              <a:spcAft>
                <a:spcPts val="0"/>
              </a:spcAft>
              <a:buSzPts val="1100"/>
              <a:buNone/>
            </a:pPr>
            <a:endParaRPr/>
          </a:p>
          <a:p>
            <a:pPr marL="0" lvl="0" indent="0" algn="l" rtl="0">
              <a:lnSpc>
                <a:spcPct val="115000"/>
              </a:lnSpc>
              <a:spcBef>
                <a:spcPts val="1400"/>
              </a:spcBef>
              <a:spcAft>
                <a:spcPts val="0"/>
              </a:spcAft>
              <a:buSzPts val="1100"/>
              <a:buNone/>
            </a:pPr>
            <a:r>
              <a:rPr lang="en-IN" sz="1300" b="1">
                <a:solidFill>
                  <a:schemeClr val="dk1"/>
                </a:solidFill>
              </a:rPr>
              <a:t>Relevance to Web and UX Development</a:t>
            </a:r>
            <a:endParaRPr sz="1300" b="1">
              <a:solidFill>
                <a:schemeClr val="dk1"/>
              </a:solidFill>
            </a:endParaRPr>
          </a:p>
          <a:p>
            <a:pPr marL="0" lvl="0" indent="0" algn="l" rtl="0">
              <a:lnSpc>
                <a:spcPct val="115000"/>
              </a:lnSpc>
              <a:spcBef>
                <a:spcPts val="1200"/>
              </a:spcBef>
              <a:spcAft>
                <a:spcPts val="0"/>
              </a:spcAft>
              <a:buSzPts val="1100"/>
              <a:buNone/>
            </a:pPr>
            <a:r>
              <a:rPr lang="en-IN">
                <a:solidFill>
                  <a:schemeClr val="dk1"/>
                </a:solidFill>
              </a:rPr>
              <a:t>Understanding the origins of the Internet provides context for the principles of web and UX development:</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IN" b="1">
                <a:solidFill>
                  <a:schemeClr val="dk1"/>
                </a:solidFill>
              </a:rPr>
              <a:t>Protocol Evolution:</a:t>
            </a:r>
            <a:r>
              <a:rPr lang="en-IN">
                <a:solidFill>
                  <a:schemeClr val="dk1"/>
                </a:solidFill>
              </a:rPr>
              <a:t> Knowledge of protocols like TCP/IP helps in understanding how data is transmitted and how to optimize web performance.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IN" b="1">
                <a:solidFill>
                  <a:schemeClr val="dk1"/>
                </a:solidFill>
              </a:rPr>
              <a:t>Web Standards:</a:t>
            </a:r>
            <a:r>
              <a:rPr lang="en-IN">
                <a:solidFill>
                  <a:schemeClr val="dk1"/>
                </a:solidFill>
              </a:rPr>
              <a:t> Familiarity with HTML and CSS evolution aids in creating wellstructured and visually appealing websites.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IN" b="1">
                <a:solidFill>
                  <a:schemeClr val="dk1"/>
                </a:solidFill>
              </a:rPr>
              <a:t>User Experience Focus:</a:t>
            </a:r>
            <a:r>
              <a:rPr lang="en-IN">
                <a:solidFill>
                  <a:schemeClr val="dk1"/>
                </a:solidFill>
              </a:rPr>
              <a:t> The development of Web 2.0 and responsive design principles emphasizes the importance of creating intuitive, accessible, and engaging user experiences.</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0" name="Google Shape;170;g21c0f71f2b7_0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f01f9b3ab8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u="sng">
                <a:solidFill>
                  <a:schemeClr val="hlink"/>
                </a:solidFill>
                <a:hlinkClick r:id="rId3"/>
              </a:rPr>
              <a:t>https://en.wikipedia.org/wiki/Internet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4"/>
              </a:rPr>
              <a:t>https://en.wikipedia.org/wiki/Hypertext</a:t>
            </a:r>
            <a:r>
              <a:rPr lang="en-IN"/>
              <a: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5"/>
              </a:rPr>
              <a:t>https://www.internetsociety.org/internet/historyinternet/briefhistoryinternet/</a:t>
            </a:r>
            <a:endParaRPr/>
          </a:p>
          <a:p>
            <a:pPr marL="0" lvl="0" indent="0" algn="l" rtl="0">
              <a:lnSpc>
                <a:spcPct val="100000"/>
              </a:lnSpc>
              <a:spcBef>
                <a:spcPts val="0"/>
              </a:spcBef>
              <a:spcAft>
                <a:spcPts val="0"/>
              </a:spcAft>
              <a:buSzPts val="1100"/>
              <a:buNone/>
            </a:pPr>
            <a:endParaRPr/>
          </a:p>
          <a:p>
            <a:pPr marL="0" lvl="0" indent="0" algn="l" rtl="0">
              <a:lnSpc>
                <a:spcPct val="115000"/>
              </a:lnSpc>
              <a:spcBef>
                <a:spcPts val="1400"/>
              </a:spcBef>
              <a:spcAft>
                <a:spcPts val="0"/>
              </a:spcAft>
              <a:buSzPts val="1100"/>
              <a:buNone/>
            </a:pPr>
            <a:r>
              <a:rPr lang="en-IN" sz="1300" b="1">
                <a:solidFill>
                  <a:schemeClr val="dk1"/>
                </a:solidFill>
              </a:rPr>
              <a:t>Relevance to Web and UX Development</a:t>
            </a:r>
            <a:endParaRPr sz="1300" b="1">
              <a:solidFill>
                <a:schemeClr val="dk1"/>
              </a:solidFill>
            </a:endParaRPr>
          </a:p>
          <a:p>
            <a:pPr marL="0" lvl="0" indent="0" algn="l" rtl="0">
              <a:lnSpc>
                <a:spcPct val="115000"/>
              </a:lnSpc>
              <a:spcBef>
                <a:spcPts val="1200"/>
              </a:spcBef>
              <a:spcAft>
                <a:spcPts val="0"/>
              </a:spcAft>
              <a:buSzPts val="1100"/>
              <a:buNone/>
            </a:pPr>
            <a:r>
              <a:rPr lang="en-IN">
                <a:solidFill>
                  <a:schemeClr val="dk1"/>
                </a:solidFill>
              </a:rPr>
              <a:t>Understanding the origins of the Internet provides context for the principles of web and UX development:</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IN" b="1">
                <a:solidFill>
                  <a:schemeClr val="dk1"/>
                </a:solidFill>
              </a:rPr>
              <a:t>Protocol Evolution:</a:t>
            </a:r>
            <a:r>
              <a:rPr lang="en-IN">
                <a:solidFill>
                  <a:schemeClr val="dk1"/>
                </a:solidFill>
              </a:rPr>
              <a:t> Knowledge of protocols like TCP/IP helps in understanding how data is transmitted and how to optimize web performance.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IN" b="1">
                <a:solidFill>
                  <a:schemeClr val="dk1"/>
                </a:solidFill>
              </a:rPr>
              <a:t>Web Standards:</a:t>
            </a:r>
            <a:r>
              <a:rPr lang="en-IN">
                <a:solidFill>
                  <a:schemeClr val="dk1"/>
                </a:solidFill>
              </a:rPr>
              <a:t> Familiarity with HTML and CSS evolution aids in creating wellstructured and visually appealing websites.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IN" b="1">
                <a:solidFill>
                  <a:schemeClr val="dk1"/>
                </a:solidFill>
              </a:rPr>
              <a:t>User Experience Focus:</a:t>
            </a:r>
            <a:r>
              <a:rPr lang="en-IN">
                <a:solidFill>
                  <a:schemeClr val="dk1"/>
                </a:solidFill>
              </a:rPr>
              <a:t> The development of Web 2.0 and responsive design principles emphasizes the importance of creating intuitive, accessible, and engaging user experiences.</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176" name="Google Shape;176;g2f01f9b3ab8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1c0f71f2b7_0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g21c0f71f2b7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1c0f71f2b7_0_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21c0f71f2b7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1c0f71f2b7_0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g21c0f71f2b7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efecedff9a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u="sng">
                <a:solidFill>
                  <a:schemeClr val="hlink"/>
                </a:solidFill>
                <a:hlinkClick r:id="rId3"/>
              </a:rPr>
              <a:t>https://en.wikipedia.org/wiki/Internet</a:t>
            </a:r>
            <a:r>
              <a:rPr lang="en-IN"/>
              <a: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a:t>Types of network with distance covered in km’s special mention about PAN and VPN</a:t>
            </a:r>
            <a:endParaRPr/>
          </a:p>
        </p:txBody>
      </p:sp>
      <p:sp>
        <p:nvSpPr>
          <p:cNvPr id="86" name="Google Shape;86;g2efecedff9a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1c0f71f2b7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21c0f71f2b7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u="sng">
                <a:solidFill>
                  <a:schemeClr val="hlink"/>
                </a:solidFill>
                <a:hlinkClick r:id="rId3"/>
              </a:rPr>
              <a:t>https://kinsta.com/knowledgebase/what-is-an-http-request/</a:t>
            </a:r>
            <a:r>
              <a:rPr lang="en-IN"/>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1c0f71f2b7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g21c0f71f2b7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1c0f71f2b7_0_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g21c0f71f2b7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c0f71f2b7_0_1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g21c0f71f2b7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1c0f71f2b7_0_1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21c0f71f2b7_0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c0f71f2b7_0_1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21c0f71f2b7_0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1c0f71f2b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21c0f71f2b7_0_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1c0f71f2b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21c0f71f2b7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1c0f71f2b7_0_1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21c0f71f2b7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c0f71f2b7_0_1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g21c0f71f2b7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f067497879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f06749787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1c0f71f2b7_0_1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g21c0f71f2b7_0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1c0f71f2b7_0_1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g21c0f71f2b7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1c0f71f2b7_0_1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21c0f71f2b7_0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1c0f71f2b7_0_1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g21c0f71f2b7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1c0f71f2b7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u="sng">
                <a:solidFill>
                  <a:schemeClr val="hlink"/>
                </a:solidFill>
                <a:hlinkClick r:id="rId3"/>
              </a:rPr>
              <a:t>https://en.wikipedia.org/wiki/Internet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4"/>
              </a:rPr>
              <a:t>https://en.wikipedia.org/wiki/Hypertext</a:t>
            </a:r>
            <a:r>
              <a:rPr lang="en-IN"/>
              <a: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5"/>
              </a:rPr>
              <a:t>https://www.internetsociety.org/internet/historyinternet/briefhistoryinternet/</a:t>
            </a:r>
            <a:endParaRPr/>
          </a:p>
          <a:p>
            <a:pPr marL="0" lvl="0" indent="0" algn="l" rtl="0">
              <a:lnSpc>
                <a:spcPct val="100000"/>
              </a:lnSpc>
              <a:spcBef>
                <a:spcPts val="0"/>
              </a:spcBef>
              <a:spcAft>
                <a:spcPts val="0"/>
              </a:spcAft>
              <a:buSzPts val="1100"/>
              <a:buNone/>
            </a:pPr>
            <a:endParaRPr/>
          </a:p>
          <a:p>
            <a:pPr marL="0" lvl="0" indent="0" algn="l" rtl="0">
              <a:lnSpc>
                <a:spcPct val="115000"/>
              </a:lnSpc>
              <a:spcBef>
                <a:spcPts val="1400"/>
              </a:spcBef>
              <a:spcAft>
                <a:spcPts val="0"/>
              </a:spcAft>
              <a:buSzPts val="1100"/>
              <a:buNone/>
            </a:pPr>
            <a:r>
              <a:rPr lang="en-IN" sz="1300" b="1">
                <a:solidFill>
                  <a:schemeClr val="dk1"/>
                </a:solidFill>
              </a:rPr>
              <a:t>Relevance to Web and UX Development</a:t>
            </a:r>
            <a:endParaRPr sz="1300" b="1">
              <a:solidFill>
                <a:schemeClr val="dk1"/>
              </a:solidFill>
            </a:endParaRPr>
          </a:p>
          <a:p>
            <a:pPr marL="0" lvl="0" indent="0" algn="l" rtl="0">
              <a:lnSpc>
                <a:spcPct val="115000"/>
              </a:lnSpc>
              <a:spcBef>
                <a:spcPts val="1200"/>
              </a:spcBef>
              <a:spcAft>
                <a:spcPts val="0"/>
              </a:spcAft>
              <a:buSzPts val="1100"/>
              <a:buNone/>
            </a:pPr>
            <a:r>
              <a:rPr lang="en-IN">
                <a:solidFill>
                  <a:schemeClr val="dk1"/>
                </a:solidFill>
              </a:rPr>
              <a:t>Understanding the origins of the Internet provides context for the principles of web and UX development:</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IN" b="1">
                <a:solidFill>
                  <a:schemeClr val="dk1"/>
                </a:solidFill>
              </a:rPr>
              <a:t>Protocol Evolution:</a:t>
            </a:r>
            <a:r>
              <a:rPr lang="en-IN">
                <a:solidFill>
                  <a:schemeClr val="dk1"/>
                </a:solidFill>
              </a:rPr>
              <a:t> Knowledge of protocols like TCP/IP helps in understanding how data is transmitted and how to optimize web performance.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IN" b="1">
                <a:solidFill>
                  <a:schemeClr val="dk1"/>
                </a:solidFill>
              </a:rPr>
              <a:t>Web Standards:</a:t>
            </a:r>
            <a:r>
              <a:rPr lang="en-IN">
                <a:solidFill>
                  <a:schemeClr val="dk1"/>
                </a:solidFill>
              </a:rPr>
              <a:t> Familiarity with HTML and CSS evolution aids in creating wellstructured and visually appealing websites.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IN" b="1">
                <a:solidFill>
                  <a:schemeClr val="dk1"/>
                </a:solidFill>
              </a:rPr>
              <a:t>User Experience Focus:</a:t>
            </a:r>
            <a:r>
              <a:rPr lang="en-IN">
                <a:solidFill>
                  <a:schemeClr val="dk1"/>
                </a:solidFill>
              </a:rPr>
              <a:t> The development of Web 2.0 and responsive design principles emphasizes the importance of creating intuitive, accessible, and engaging user experiences.</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292" name="Google Shape;292;g21c0f71f2b7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1c0f71f2b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u="sng">
                <a:solidFill>
                  <a:schemeClr val="hlink"/>
                </a:solidFill>
                <a:hlinkClick r:id="rId3"/>
              </a:rPr>
              <a:t>https://en.wikipedia.org/wiki/Internet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4"/>
              </a:rPr>
              <a:t>https://en.wikipedia.org/wiki/Hypertext</a:t>
            </a:r>
            <a:r>
              <a:rPr lang="en-IN"/>
              <a: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5"/>
              </a:rPr>
              <a:t>https://www.internetsociety.org/internet/historyinternet/briefhistoryinternet/</a:t>
            </a:r>
            <a:endParaRPr/>
          </a:p>
          <a:p>
            <a:pPr marL="0" lvl="0" indent="0" algn="l" rtl="0">
              <a:lnSpc>
                <a:spcPct val="100000"/>
              </a:lnSpc>
              <a:spcBef>
                <a:spcPts val="0"/>
              </a:spcBef>
              <a:spcAft>
                <a:spcPts val="0"/>
              </a:spcAft>
              <a:buSzPts val="1100"/>
              <a:buNone/>
            </a:pPr>
            <a:endParaRPr/>
          </a:p>
          <a:p>
            <a:pPr marL="0" lvl="0" indent="0" algn="l" rtl="0">
              <a:lnSpc>
                <a:spcPct val="115000"/>
              </a:lnSpc>
              <a:spcBef>
                <a:spcPts val="1400"/>
              </a:spcBef>
              <a:spcAft>
                <a:spcPts val="0"/>
              </a:spcAft>
              <a:buSzPts val="1100"/>
              <a:buNone/>
            </a:pPr>
            <a:r>
              <a:rPr lang="en-IN" sz="1300" b="1">
                <a:solidFill>
                  <a:schemeClr val="dk1"/>
                </a:solidFill>
              </a:rPr>
              <a:t>Relevance to Web and UX Development</a:t>
            </a:r>
            <a:endParaRPr sz="1300" b="1">
              <a:solidFill>
                <a:schemeClr val="dk1"/>
              </a:solidFill>
            </a:endParaRPr>
          </a:p>
          <a:p>
            <a:pPr marL="0" lvl="0" indent="0" algn="l" rtl="0">
              <a:lnSpc>
                <a:spcPct val="115000"/>
              </a:lnSpc>
              <a:spcBef>
                <a:spcPts val="1200"/>
              </a:spcBef>
              <a:spcAft>
                <a:spcPts val="0"/>
              </a:spcAft>
              <a:buSzPts val="1100"/>
              <a:buNone/>
            </a:pPr>
            <a:r>
              <a:rPr lang="en-IN">
                <a:solidFill>
                  <a:schemeClr val="dk1"/>
                </a:solidFill>
              </a:rPr>
              <a:t>Understanding the origins of the Internet provides context for the principles of web and UX development:</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IN" b="1">
                <a:solidFill>
                  <a:schemeClr val="dk1"/>
                </a:solidFill>
              </a:rPr>
              <a:t>Protocol Evolution:</a:t>
            </a:r>
            <a:r>
              <a:rPr lang="en-IN">
                <a:solidFill>
                  <a:schemeClr val="dk1"/>
                </a:solidFill>
              </a:rPr>
              <a:t> Knowledge of protocols like TCP/IP helps in understanding how data is transmitted and how to optimize web performance.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IN" b="1">
                <a:solidFill>
                  <a:schemeClr val="dk1"/>
                </a:solidFill>
              </a:rPr>
              <a:t>Web Standards:</a:t>
            </a:r>
            <a:r>
              <a:rPr lang="en-IN">
                <a:solidFill>
                  <a:schemeClr val="dk1"/>
                </a:solidFill>
              </a:rPr>
              <a:t> Familiarity with HTML and CSS evolution aids in creating wellstructured and visually appealing websites.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IN" b="1">
                <a:solidFill>
                  <a:schemeClr val="dk1"/>
                </a:solidFill>
              </a:rPr>
              <a:t>User Experience Focus:</a:t>
            </a:r>
            <a:r>
              <a:rPr lang="en-IN">
                <a:solidFill>
                  <a:schemeClr val="dk1"/>
                </a:solidFill>
              </a:rPr>
              <a:t> The development of Web 2.0 and responsive design principles emphasizes the importance of creating intuitive, accessible, and engaging user experiences.</a:t>
            </a:r>
            <a:endParaRPr>
              <a:solidFill>
                <a:schemeClr val="dk1"/>
              </a:solidFill>
            </a:endParaRPr>
          </a:p>
          <a:p>
            <a:pPr marL="0" lvl="0" indent="0" algn="l" rtl="0">
              <a:lnSpc>
                <a:spcPct val="100000"/>
              </a:lnSpc>
              <a:spcBef>
                <a:spcPts val="1200"/>
              </a:spcBef>
              <a:spcAft>
                <a:spcPts val="0"/>
              </a:spcAft>
              <a:buSzPts val="1100"/>
              <a:buNone/>
            </a:pPr>
            <a:endParaRPr/>
          </a:p>
        </p:txBody>
      </p:sp>
      <p:sp>
        <p:nvSpPr>
          <p:cNvPr id="298" name="Google Shape;298;g21c0f71f2b7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f01f9b3ab8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u="sng">
                <a:solidFill>
                  <a:schemeClr val="hlink"/>
                </a:solidFill>
                <a:hlinkClick r:id="rId3"/>
              </a:rPr>
              <a:t>https://en.wikipedia.org/wiki/Internet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4"/>
              </a:rPr>
              <a:t>https://en.wikipedia.org/wiki/Hypertext</a:t>
            </a:r>
            <a:r>
              <a:rPr lang="en-IN"/>
              <a: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5"/>
              </a:rPr>
              <a:t>https://www.internetsociety.org/internet/historyinternet/briefhistoryinternet/</a:t>
            </a:r>
            <a:endParaRPr/>
          </a:p>
          <a:p>
            <a:pPr marL="0" lvl="0" indent="0" algn="l" rtl="0">
              <a:lnSpc>
                <a:spcPct val="100000"/>
              </a:lnSpc>
              <a:spcBef>
                <a:spcPts val="0"/>
              </a:spcBef>
              <a:spcAft>
                <a:spcPts val="0"/>
              </a:spcAft>
              <a:buSzPts val="1100"/>
              <a:buNone/>
            </a:pPr>
            <a:endParaRPr/>
          </a:p>
          <a:p>
            <a:pPr marL="0" lvl="0" indent="0" algn="l" rtl="0">
              <a:lnSpc>
                <a:spcPct val="115000"/>
              </a:lnSpc>
              <a:spcBef>
                <a:spcPts val="1400"/>
              </a:spcBef>
              <a:spcAft>
                <a:spcPts val="0"/>
              </a:spcAft>
              <a:buSzPts val="1100"/>
              <a:buNone/>
            </a:pPr>
            <a:r>
              <a:rPr lang="en-IN" sz="1300" b="1">
                <a:solidFill>
                  <a:schemeClr val="dk1"/>
                </a:solidFill>
              </a:rPr>
              <a:t>Relevance to Web and UX Development</a:t>
            </a:r>
            <a:endParaRPr sz="1300" b="1">
              <a:solidFill>
                <a:schemeClr val="dk1"/>
              </a:solidFill>
            </a:endParaRPr>
          </a:p>
          <a:p>
            <a:pPr marL="0" lvl="0" indent="0" algn="l" rtl="0">
              <a:lnSpc>
                <a:spcPct val="115000"/>
              </a:lnSpc>
              <a:spcBef>
                <a:spcPts val="1200"/>
              </a:spcBef>
              <a:spcAft>
                <a:spcPts val="0"/>
              </a:spcAft>
              <a:buSzPts val="1100"/>
              <a:buNone/>
            </a:pPr>
            <a:r>
              <a:rPr lang="en-IN">
                <a:solidFill>
                  <a:schemeClr val="dk1"/>
                </a:solidFill>
              </a:rPr>
              <a:t>Understanding the origins of the Internet provides context for the principles of web and UX development:</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IN" b="1">
                <a:solidFill>
                  <a:schemeClr val="dk1"/>
                </a:solidFill>
              </a:rPr>
              <a:t>Protocol Evolution:</a:t>
            </a:r>
            <a:r>
              <a:rPr lang="en-IN">
                <a:solidFill>
                  <a:schemeClr val="dk1"/>
                </a:solidFill>
              </a:rPr>
              <a:t> Knowledge of protocols like TCP/IP helps in understanding how data is transmitted and how to optimize web performance.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IN" b="1">
                <a:solidFill>
                  <a:schemeClr val="dk1"/>
                </a:solidFill>
              </a:rPr>
              <a:t>Web Standards:</a:t>
            </a:r>
            <a:r>
              <a:rPr lang="en-IN">
                <a:solidFill>
                  <a:schemeClr val="dk1"/>
                </a:solidFill>
              </a:rPr>
              <a:t> Familiarity with HTML and CSS evolution aids in creating wellstructured and visually appealing websites.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IN" b="1">
                <a:solidFill>
                  <a:schemeClr val="dk1"/>
                </a:solidFill>
              </a:rPr>
              <a:t>User Experience Focus:</a:t>
            </a:r>
            <a:r>
              <a:rPr lang="en-IN">
                <a:solidFill>
                  <a:schemeClr val="dk1"/>
                </a:solidFill>
              </a:rPr>
              <a:t> The development of Web 2.0 and responsive design principles emphasizes the importance of creating intuitive, accessible, and engaging user experiences.</a:t>
            </a:r>
            <a:endParaRPr>
              <a:solidFill>
                <a:schemeClr val="dk1"/>
              </a:solidFill>
            </a:endParaRPr>
          </a:p>
          <a:p>
            <a:pPr marL="0" lvl="0" indent="0" algn="l" rtl="0">
              <a:lnSpc>
                <a:spcPct val="100000"/>
              </a:lnSpc>
              <a:spcBef>
                <a:spcPts val="1200"/>
              </a:spcBef>
              <a:spcAft>
                <a:spcPts val="0"/>
              </a:spcAft>
              <a:buSzPts val="1100"/>
              <a:buNone/>
            </a:pPr>
            <a:r>
              <a:rPr lang="en-IN" u="sng">
                <a:solidFill>
                  <a:schemeClr val="hlink"/>
                </a:solidFill>
                <a:hlinkClick r:id="rId6"/>
              </a:rPr>
              <a:t>https://www.borngroup.com/</a:t>
            </a:r>
            <a:r>
              <a:rPr lang="en-IN"/>
              <a:t> </a:t>
            </a:r>
            <a:endParaRPr/>
          </a:p>
        </p:txBody>
      </p:sp>
      <p:sp>
        <p:nvSpPr>
          <p:cNvPr id="304" name="Google Shape;304;g2f01f9b3ab8_0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1c0f71f2b7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u="sng">
                <a:solidFill>
                  <a:schemeClr val="hlink"/>
                </a:solidFill>
                <a:hlinkClick r:id="rId3"/>
              </a:rPr>
              <a:t>https://en.wikipedia.org/wiki/Internet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4"/>
              </a:rPr>
              <a:t>https://en.wikipedia.org/wiki/Hypertext</a:t>
            </a:r>
            <a:r>
              <a:rPr lang="en-IN"/>
              <a: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5"/>
              </a:rPr>
              <a:t>https://www.internetsociety.org/internet/historyinternet/briefhistoryinternet/</a:t>
            </a:r>
            <a:endParaRPr/>
          </a:p>
          <a:p>
            <a:pPr marL="0" lvl="0" indent="0" algn="l" rtl="0">
              <a:lnSpc>
                <a:spcPct val="100000"/>
              </a:lnSpc>
              <a:spcBef>
                <a:spcPts val="0"/>
              </a:spcBef>
              <a:spcAft>
                <a:spcPts val="0"/>
              </a:spcAft>
              <a:buSzPts val="1100"/>
              <a:buNone/>
            </a:pPr>
            <a:endParaRPr/>
          </a:p>
          <a:p>
            <a:pPr marL="0" lvl="0" indent="0" algn="l" rtl="0">
              <a:lnSpc>
                <a:spcPct val="115000"/>
              </a:lnSpc>
              <a:spcBef>
                <a:spcPts val="1400"/>
              </a:spcBef>
              <a:spcAft>
                <a:spcPts val="0"/>
              </a:spcAft>
              <a:buSzPts val="1100"/>
              <a:buNone/>
            </a:pPr>
            <a:r>
              <a:rPr lang="en-IN" sz="1300" b="1">
                <a:solidFill>
                  <a:schemeClr val="dk1"/>
                </a:solidFill>
              </a:rPr>
              <a:t>Relevance to Web and UX Development</a:t>
            </a:r>
            <a:endParaRPr sz="1300" b="1">
              <a:solidFill>
                <a:schemeClr val="dk1"/>
              </a:solidFill>
            </a:endParaRPr>
          </a:p>
          <a:p>
            <a:pPr marL="0" lvl="0" indent="0" algn="l" rtl="0">
              <a:lnSpc>
                <a:spcPct val="115000"/>
              </a:lnSpc>
              <a:spcBef>
                <a:spcPts val="1200"/>
              </a:spcBef>
              <a:spcAft>
                <a:spcPts val="0"/>
              </a:spcAft>
              <a:buSzPts val="1100"/>
              <a:buNone/>
            </a:pPr>
            <a:r>
              <a:rPr lang="en-IN">
                <a:solidFill>
                  <a:schemeClr val="dk1"/>
                </a:solidFill>
              </a:rPr>
              <a:t>Understanding the origins of the Internet provides context for the principles of web and UX development:</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IN" b="1">
                <a:solidFill>
                  <a:schemeClr val="dk1"/>
                </a:solidFill>
              </a:rPr>
              <a:t>Protocol Evolution:</a:t>
            </a:r>
            <a:r>
              <a:rPr lang="en-IN">
                <a:solidFill>
                  <a:schemeClr val="dk1"/>
                </a:solidFill>
              </a:rPr>
              <a:t> Knowledge of protocols like TCP/IP helps in understanding how data is transmitted and how to optimize web performance.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IN" b="1">
                <a:solidFill>
                  <a:schemeClr val="dk1"/>
                </a:solidFill>
              </a:rPr>
              <a:t>Web Standards:</a:t>
            </a:r>
            <a:r>
              <a:rPr lang="en-IN">
                <a:solidFill>
                  <a:schemeClr val="dk1"/>
                </a:solidFill>
              </a:rPr>
              <a:t> Familiarity with HTML and CSS evolution aids in creating wellstructured and visually appealing websites.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IN" b="1">
                <a:solidFill>
                  <a:schemeClr val="dk1"/>
                </a:solidFill>
              </a:rPr>
              <a:t>User Experience Focus:</a:t>
            </a:r>
            <a:r>
              <a:rPr lang="en-IN">
                <a:solidFill>
                  <a:schemeClr val="dk1"/>
                </a:solidFill>
              </a:rPr>
              <a:t> The development of Web 2.0 and responsive design principles emphasizes the importance of creating intuitive, accessible, and engaging user experiences.</a:t>
            </a:r>
            <a:endParaRPr>
              <a:solidFill>
                <a:schemeClr val="dk1"/>
              </a:solidFill>
            </a:endParaRPr>
          </a:p>
          <a:p>
            <a:pPr marL="0" lvl="0" indent="0" algn="l" rtl="0">
              <a:lnSpc>
                <a:spcPct val="100000"/>
              </a:lnSpc>
              <a:spcBef>
                <a:spcPts val="1200"/>
              </a:spcBef>
              <a:spcAft>
                <a:spcPts val="0"/>
              </a:spcAft>
              <a:buSzPts val="1100"/>
              <a:buNone/>
            </a:pPr>
            <a:r>
              <a:rPr lang="en-IN" u="sng">
                <a:solidFill>
                  <a:schemeClr val="hlink"/>
                </a:solidFill>
                <a:hlinkClick r:id="rId6"/>
              </a:rPr>
              <a:t>https://www.techopedia.com/definition/23889/webdevelopment</a:t>
            </a:r>
            <a:r>
              <a:rPr lang="en-IN"/>
              <a:t> </a:t>
            </a:r>
            <a:endParaRPr/>
          </a:p>
        </p:txBody>
      </p:sp>
      <p:sp>
        <p:nvSpPr>
          <p:cNvPr id="310" name="Google Shape;310;g21c0f71f2b7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1c0f71f2b7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u="sng">
                <a:solidFill>
                  <a:schemeClr val="hlink"/>
                </a:solidFill>
                <a:hlinkClick r:id="rId3"/>
              </a:rPr>
              <a:t>https://en.wikipedia.org/wiki/Internet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4"/>
              </a:rPr>
              <a:t>https://en.wikipedia.org/wiki/Hypertext</a:t>
            </a:r>
            <a:r>
              <a:rPr lang="en-IN"/>
              <a: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5"/>
              </a:rPr>
              <a:t>https://www.internetsociety.org/internet/historyinternet/briefhistoryinternet/</a:t>
            </a:r>
            <a:endParaRPr/>
          </a:p>
          <a:p>
            <a:pPr marL="0" lvl="0" indent="0" algn="l" rtl="0">
              <a:lnSpc>
                <a:spcPct val="100000"/>
              </a:lnSpc>
              <a:spcBef>
                <a:spcPts val="0"/>
              </a:spcBef>
              <a:spcAft>
                <a:spcPts val="0"/>
              </a:spcAft>
              <a:buSzPts val="1100"/>
              <a:buNone/>
            </a:pPr>
            <a:endParaRPr/>
          </a:p>
          <a:p>
            <a:pPr marL="0" lvl="0" indent="0" algn="l" rtl="0">
              <a:lnSpc>
                <a:spcPct val="115000"/>
              </a:lnSpc>
              <a:spcBef>
                <a:spcPts val="1400"/>
              </a:spcBef>
              <a:spcAft>
                <a:spcPts val="0"/>
              </a:spcAft>
              <a:buSzPts val="1100"/>
              <a:buNone/>
            </a:pPr>
            <a:r>
              <a:rPr lang="en-IN" sz="1300" b="1">
                <a:solidFill>
                  <a:schemeClr val="dk1"/>
                </a:solidFill>
              </a:rPr>
              <a:t>Relevance to Web and UX Development</a:t>
            </a:r>
            <a:endParaRPr sz="1300" b="1">
              <a:solidFill>
                <a:schemeClr val="dk1"/>
              </a:solidFill>
            </a:endParaRPr>
          </a:p>
          <a:p>
            <a:pPr marL="0" lvl="0" indent="0" algn="l" rtl="0">
              <a:lnSpc>
                <a:spcPct val="115000"/>
              </a:lnSpc>
              <a:spcBef>
                <a:spcPts val="1200"/>
              </a:spcBef>
              <a:spcAft>
                <a:spcPts val="0"/>
              </a:spcAft>
              <a:buSzPts val="1100"/>
              <a:buNone/>
            </a:pPr>
            <a:r>
              <a:rPr lang="en-IN">
                <a:solidFill>
                  <a:schemeClr val="dk1"/>
                </a:solidFill>
              </a:rPr>
              <a:t>Understanding the origins of the Internet provides context for the principles of web and UX development:</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IN" b="1">
                <a:solidFill>
                  <a:schemeClr val="dk1"/>
                </a:solidFill>
              </a:rPr>
              <a:t>Protocol Evolution:</a:t>
            </a:r>
            <a:r>
              <a:rPr lang="en-IN">
                <a:solidFill>
                  <a:schemeClr val="dk1"/>
                </a:solidFill>
              </a:rPr>
              <a:t> Knowledge of protocols like TCP/IP helps in understanding how data is transmitted and how to optimize web performance.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IN" b="1">
                <a:solidFill>
                  <a:schemeClr val="dk1"/>
                </a:solidFill>
              </a:rPr>
              <a:t>Web Standards:</a:t>
            </a:r>
            <a:r>
              <a:rPr lang="en-IN">
                <a:solidFill>
                  <a:schemeClr val="dk1"/>
                </a:solidFill>
              </a:rPr>
              <a:t> Familiarity with HTML and CSS evolution aids in creating wellstructured and visually appealing websites.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IN" b="1">
                <a:solidFill>
                  <a:schemeClr val="dk1"/>
                </a:solidFill>
              </a:rPr>
              <a:t>User Experience Focus:</a:t>
            </a:r>
            <a:r>
              <a:rPr lang="en-IN">
                <a:solidFill>
                  <a:schemeClr val="dk1"/>
                </a:solidFill>
              </a:rPr>
              <a:t> The development of Web 2.0 and responsive design principles emphasizes the importance of creating intuitive, accessible, and engaging user experiences.</a:t>
            </a:r>
            <a:endParaRPr>
              <a:solidFill>
                <a:schemeClr val="dk1"/>
              </a:solidFill>
            </a:endParaRPr>
          </a:p>
          <a:p>
            <a:pPr marL="0" lvl="0" indent="0" algn="l" rtl="0">
              <a:lnSpc>
                <a:spcPct val="100000"/>
              </a:lnSpc>
              <a:spcBef>
                <a:spcPts val="1200"/>
              </a:spcBef>
              <a:spcAft>
                <a:spcPts val="0"/>
              </a:spcAft>
              <a:buSzPts val="1100"/>
              <a:buNone/>
            </a:pPr>
            <a:r>
              <a:rPr lang="en-IN" u="sng">
                <a:solidFill>
                  <a:schemeClr val="hlink"/>
                </a:solidFill>
                <a:hlinkClick r:id="rId6"/>
              </a:rPr>
              <a:t>https://www.techopedia.com/definition/23889/webdevelopment</a:t>
            </a:r>
            <a:r>
              <a:rPr lang="en-IN"/>
              <a:t> </a:t>
            </a:r>
            <a:endParaRPr/>
          </a:p>
        </p:txBody>
      </p:sp>
      <p:sp>
        <p:nvSpPr>
          <p:cNvPr id="316" name="Google Shape;316;g21c0f71f2b7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c0f71f2b7_1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21c0f71f2b7_1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efecedff9a_0_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u="sng">
                <a:solidFill>
                  <a:schemeClr val="hlink"/>
                </a:solidFill>
                <a:hlinkClick r:id="rId3"/>
              </a:rPr>
              <a:t>https://en.wikipedia.org/wiki/Internet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4"/>
              </a:rPr>
              <a:t>https://en.wikipedia.org/wiki/Hypertext</a:t>
            </a:r>
            <a:r>
              <a:rPr lang="en-IN"/>
              <a: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5"/>
              </a:rPr>
              <a:t>https://www.internetsociety.org/internet/historyinternet/briefhistoryinternet/</a:t>
            </a:r>
            <a:endParaRPr/>
          </a:p>
          <a:p>
            <a:pPr marL="0" lvl="0" indent="0" algn="l" rtl="0">
              <a:lnSpc>
                <a:spcPct val="100000"/>
              </a:lnSpc>
              <a:spcBef>
                <a:spcPts val="0"/>
              </a:spcBef>
              <a:spcAft>
                <a:spcPts val="0"/>
              </a:spcAft>
              <a:buSzPts val="1100"/>
              <a:buNone/>
            </a:pPr>
            <a:endParaRPr/>
          </a:p>
        </p:txBody>
      </p:sp>
      <p:sp>
        <p:nvSpPr>
          <p:cNvPr id="99" name="Google Shape;99;g2efecedff9a_0_2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1c0f71f2b7_0_1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g21c0f71f2b7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1c0f71f2b7_0_1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21c0f71f2b7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1c0f71f2b7_0_1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21c0f71f2b7_0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1c0f71f2b7_0_1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21c0f71f2b7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c0f71f2b7_0_1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21c0f71f2b7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1c0f71f2b7_0_2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21c0f71f2b7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1c0f71f2b7_0_2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g21c0f71f2b7_0_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1c0f71f2b7_0_2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g21c0f71f2b7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f0a8e78ce1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2f0a8e78ce1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f0a8e78ce1_0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2f0a8e78ce1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efecedff9a_0_2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u="sng">
                <a:solidFill>
                  <a:schemeClr val="hlink"/>
                </a:solidFill>
                <a:hlinkClick r:id="rId3"/>
              </a:rPr>
              <a:t>https://en.wikipedia.org/wiki/Internet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4"/>
              </a:rPr>
              <a:t>https://en.wikipedia.org/wiki/Hypertext</a:t>
            </a:r>
            <a:r>
              <a:rPr lang="en-IN"/>
              <a: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5"/>
              </a:rPr>
              <a:t>https://www.internetsociety.org/internet/historyinternet/briefhistoryinternet/</a:t>
            </a:r>
            <a:endParaRPr/>
          </a:p>
          <a:p>
            <a:pPr marL="0" lvl="0" indent="0" algn="l" rtl="0">
              <a:lnSpc>
                <a:spcPct val="100000"/>
              </a:lnSpc>
              <a:spcBef>
                <a:spcPts val="0"/>
              </a:spcBef>
              <a:spcAft>
                <a:spcPts val="0"/>
              </a:spcAft>
              <a:buSzPts val="1100"/>
              <a:buNone/>
            </a:pPr>
            <a:endParaRPr/>
          </a:p>
        </p:txBody>
      </p:sp>
      <p:sp>
        <p:nvSpPr>
          <p:cNvPr id="105" name="Google Shape;105;g2efecedff9a_0_2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f0a8e78ce1_0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2f0a8e78ce1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f0a8e78ce1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g2f0a8e78ce1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f0a8e78ce1_0_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2f0a8e78ce1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f0a8e78ce1_0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g2f0a8e78ce1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f0a8e78ce1_0_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g2f0a8e78ce1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f0a8e78ce1_0_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2f0a8e78ce1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f0a8e78ce1_0_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2f0a8e78ce1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f0a8e78ce1_0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g2f0a8e78ce1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f0a8e78ce1_0_1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2f0a8e78ce1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f0a8e78ce1_0_1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g2f0a8e78ce1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f01f9b3ab8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u="sng">
                <a:solidFill>
                  <a:schemeClr val="hlink"/>
                </a:solidFill>
                <a:hlinkClick r:id="rId3"/>
              </a:rPr>
              <a:t>https://en.wikipedia.org/wiki/Internet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4"/>
              </a:rPr>
              <a:t>https://en.wikipedia.org/wiki/Hypertext</a:t>
            </a:r>
            <a:r>
              <a:rPr lang="en-IN"/>
              <a: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5"/>
              </a:rPr>
              <a:t>https://www.internetsociety.org/internet/historyinternet/briefhistoryinternet/</a:t>
            </a:r>
            <a:endParaRPr/>
          </a:p>
          <a:p>
            <a:pPr marL="0" lvl="0" indent="0" algn="l" rtl="0">
              <a:lnSpc>
                <a:spcPct val="100000"/>
              </a:lnSpc>
              <a:spcBef>
                <a:spcPts val="0"/>
              </a:spcBef>
              <a:spcAft>
                <a:spcPts val="0"/>
              </a:spcAft>
              <a:buSzPts val="1100"/>
              <a:buNone/>
            </a:pPr>
            <a:endParaRPr/>
          </a:p>
          <a:p>
            <a:pPr marL="0" lvl="0" indent="0" algn="l" rtl="0">
              <a:lnSpc>
                <a:spcPct val="115000"/>
              </a:lnSpc>
              <a:spcBef>
                <a:spcPts val="1400"/>
              </a:spcBef>
              <a:spcAft>
                <a:spcPts val="0"/>
              </a:spcAft>
              <a:buSzPts val="1100"/>
              <a:buNone/>
            </a:pPr>
            <a:r>
              <a:rPr lang="en-IN" sz="1300" b="1">
                <a:solidFill>
                  <a:schemeClr val="dk1"/>
                </a:solidFill>
              </a:rPr>
              <a:t>Relevance to Web and UX Development</a:t>
            </a:r>
            <a:endParaRPr sz="1300" b="1">
              <a:solidFill>
                <a:schemeClr val="dk1"/>
              </a:solidFill>
            </a:endParaRPr>
          </a:p>
          <a:p>
            <a:pPr marL="0" lvl="0" indent="0" algn="l" rtl="0">
              <a:lnSpc>
                <a:spcPct val="115000"/>
              </a:lnSpc>
              <a:spcBef>
                <a:spcPts val="1200"/>
              </a:spcBef>
              <a:spcAft>
                <a:spcPts val="0"/>
              </a:spcAft>
              <a:buSzPts val="1100"/>
              <a:buNone/>
            </a:pPr>
            <a:r>
              <a:rPr lang="en-IN">
                <a:solidFill>
                  <a:schemeClr val="dk1"/>
                </a:solidFill>
              </a:rPr>
              <a:t>Understanding the origins of the Internet provides context for the principles of web and UX development:</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IN" b="1">
                <a:solidFill>
                  <a:schemeClr val="dk1"/>
                </a:solidFill>
              </a:rPr>
              <a:t>Protocol Evolution:</a:t>
            </a:r>
            <a:r>
              <a:rPr lang="en-IN">
                <a:solidFill>
                  <a:schemeClr val="dk1"/>
                </a:solidFill>
              </a:rPr>
              <a:t> Knowledge of protocols like TCP/IP helps in understanding how data is transmitted and how to optimize web performance.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IN" b="1">
                <a:solidFill>
                  <a:schemeClr val="dk1"/>
                </a:solidFill>
              </a:rPr>
              <a:t>Web Standards:</a:t>
            </a:r>
            <a:r>
              <a:rPr lang="en-IN">
                <a:solidFill>
                  <a:schemeClr val="dk1"/>
                </a:solidFill>
              </a:rPr>
              <a:t> Familiarity with HTML and CSS evolution aids in creating wellstructured and visually appealing websites.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IN" b="1">
                <a:solidFill>
                  <a:schemeClr val="dk1"/>
                </a:solidFill>
              </a:rPr>
              <a:t>User Experience Focus:</a:t>
            </a:r>
            <a:r>
              <a:rPr lang="en-IN">
                <a:solidFill>
                  <a:schemeClr val="dk1"/>
                </a:solidFill>
              </a:rPr>
              <a:t> The development of Web 2.0 and responsive design principles emphasizes the importance of creating intuitive, accessible, and engaging user experiences.</a:t>
            </a:r>
            <a:endParaRPr>
              <a:solidFill>
                <a:schemeClr val="dk1"/>
              </a:solidFill>
            </a:endParaRPr>
          </a:p>
          <a:p>
            <a:pPr marL="0" lvl="0" indent="0" algn="l" rtl="0">
              <a:lnSpc>
                <a:spcPct val="100000"/>
              </a:lnSpc>
              <a:spcBef>
                <a:spcPts val="1200"/>
              </a:spcBef>
              <a:spcAft>
                <a:spcPts val="0"/>
              </a:spcAft>
              <a:buSzPts val="1100"/>
              <a:buNone/>
            </a:pPr>
            <a:r>
              <a:rPr lang="en-IN" u="sng">
                <a:solidFill>
                  <a:schemeClr val="hlink"/>
                </a:solidFill>
                <a:hlinkClick r:id="rId6"/>
              </a:rPr>
              <a:t>https://backend.turing.edu/module2/lessons/how_the_web_works_http</a:t>
            </a:r>
            <a:r>
              <a:rPr lang="en-IN"/>
              <a: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u="sng">
                <a:solidFill>
                  <a:schemeClr val="hlink"/>
                </a:solidFill>
                <a:hlinkClick r:id="rId7"/>
              </a:rPr>
              <a:t>https://www.gartner.com/en/informationtechnology/glossary/web#:~:text=The%20Web%20</a:t>
            </a:r>
            <a:r>
              <a:rPr lang="en-IN"/>
              <a:t>(short%20for%20World,for%20Particle%20Physics%20in%20Geneva. </a:t>
            </a:r>
            <a:endParaRPr/>
          </a:p>
        </p:txBody>
      </p:sp>
      <p:sp>
        <p:nvSpPr>
          <p:cNvPr id="111" name="Google Shape;111;g2f01f9b3ab8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f0a8e78ce1_0_1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g2f0a8e78ce1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f0a8e78ce1_0_1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g2f0a8e78ce1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f0a8e78ce1_0_1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2f0a8e78ce1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f02cb8422c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2f02cb8422c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f02cb8422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2f02cb8422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u="sng">
                <a:solidFill>
                  <a:schemeClr val="hlink"/>
                </a:solidFill>
                <a:hlinkClick r:id="rId3"/>
              </a:rPr>
              <a:t>https://www.freecodecamp.org/news/whatishtmldefinitionandmeaning/</a:t>
            </a:r>
            <a:r>
              <a:rPr lang="en-I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f071594924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2f071594924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
        <p:cNvGrpSpPr/>
        <p:nvPr/>
      </p:nvGrpSpPr>
      <p:grpSpPr>
        <a:xfrm>
          <a:off x="0" y="0"/>
          <a:ext cx="0" cy="0"/>
          <a:chOff x="0" y="0"/>
          <a:chExt cx="0" cy="0"/>
        </a:xfrm>
      </p:grpSpPr>
      <p:sp>
        <p:nvSpPr>
          <p:cNvPr id="7" name="Google Shape;7;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IN"/>
              <a:t>‹#›</a:t>
            </a:fld>
            <a:endParaRPr/>
          </a:p>
        </p:txBody>
      </p:sp>
      <p:sp>
        <p:nvSpPr>
          <p:cNvPr id="12" name="Google Shape;12;p4"/>
          <p:cNvSpPr/>
          <p:nvPr/>
        </p:nvSpPr>
        <p:spPr>
          <a:xfrm>
            <a:off x="0" y="0"/>
            <a:ext cx="12192000" cy="6858000"/>
          </a:xfrm>
          <a:prstGeom prst="rect">
            <a:avLst/>
          </a:prstGeom>
          <a:solidFill>
            <a:srgbClr val="D7AC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5" name="Google Shape;65;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6" name="Google Shape;6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1" name="Google Shape;71;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 name="Google Shape;7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pic>
        <p:nvPicPr>
          <p:cNvPr id="14" name="Google Shape;14;p5" descr="A white and gold rectangles&#10;&#10;Description automatically generated with low confidence"/>
          <p:cNvPicPr preferRelativeResize="0"/>
          <p:nvPr/>
        </p:nvPicPr>
        <p:blipFill rotWithShape="1">
          <a:blip r:embed="rId2">
            <a:alphaModFix amt="20000"/>
          </a:blip>
          <a:srcRect/>
          <a:stretch/>
        </p:blipFill>
        <p:spPr>
          <a:xfrm>
            <a:off x="0" y="0"/>
            <a:ext cx="12192000" cy="6858000"/>
          </a:xfrm>
          <a:prstGeom prst="rect">
            <a:avLst/>
          </a:prstGeom>
          <a:noFill/>
          <a:ln>
            <a:noFill/>
          </a:ln>
        </p:spPr>
      </p:pic>
      <p:pic>
        <p:nvPicPr>
          <p:cNvPr id="15" name="Google Shape;15;p5" descr="A picture containing text, logo, font, graphics&#10;&#10;Description automatically generated"/>
          <p:cNvPicPr preferRelativeResize="0"/>
          <p:nvPr/>
        </p:nvPicPr>
        <p:blipFill rotWithShape="1">
          <a:blip r:embed="rId3">
            <a:alphaModFix/>
          </a:blip>
          <a:srcRect/>
          <a:stretch/>
        </p:blipFill>
        <p:spPr>
          <a:xfrm>
            <a:off x="9503376" y="1"/>
            <a:ext cx="2688624" cy="1511300"/>
          </a:xfrm>
          <a:prstGeom prst="rect">
            <a:avLst/>
          </a:prstGeom>
          <a:noFill/>
          <a:ln>
            <a:noFill/>
          </a:ln>
        </p:spPr>
      </p:pic>
      <p:sp>
        <p:nvSpPr>
          <p:cNvPr id="16" name="Google Shape;16;p5"/>
          <p:cNvSpPr/>
          <p:nvPr/>
        </p:nvSpPr>
        <p:spPr>
          <a:xfrm>
            <a:off x="0" y="6235701"/>
            <a:ext cx="12192000" cy="622299"/>
          </a:xfrm>
          <a:prstGeom prst="round2SameRect">
            <a:avLst>
              <a:gd name="adj1" fmla="val 50000"/>
              <a:gd name="adj2" fmla="val 0"/>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17;p5"/>
          <p:cNvSpPr/>
          <p:nvPr/>
        </p:nvSpPr>
        <p:spPr>
          <a:xfrm>
            <a:off x="0" y="6812280"/>
            <a:ext cx="12192000" cy="45719"/>
          </a:xfrm>
          <a:prstGeom prst="round2SameRect">
            <a:avLst>
              <a:gd name="adj1" fmla="val 0"/>
              <a:gd name="adj2" fmla="val 0"/>
            </a:avLst>
          </a:prstGeom>
          <a:solidFill>
            <a:srgbClr val="D7AC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 name="Google Shape;20;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1" name="Google Shape;2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 name="Google Shape;26;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Google Shape;2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3" name="Google Shape;33;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4" name="Google Shape;34;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6" name="Google Shape;36;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2" name="Google Shape;4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9"/>
        <p:cNvGrpSpPr/>
        <p:nvPr/>
      </p:nvGrpSpPr>
      <p:grpSpPr>
        <a:xfrm>
          <a:off x="0" y="0"/>
          <a:ext cx="0" cy="0"/>
          <a:chOff x="0" y="0"/>
          <a:chExt cx="0" cy="0"/>
        </a:xfrm>
      </p:grpSpPr>
      <p:sp>
        <p:nvSpPr>
          <p:cNvPr id="50" name="Google Shape;50;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1" name="Google Shape;51;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2" name="Google Shape;52;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6"/>
        <p:cNvGrpSpPr/>
        <p:nvPr/>
      </p:nvGrpSpPr>
      <p:grpSpPr>
        <a:xfrm>
          <a:off x="0" y="0"/>
          <a:ext cx="0" cy="0"/>
          <a:chOff x="0" y="0"/>
          <a:chExt cx="0" cy="0"/>
        </a:xfrm>
      </p:grpSpPr>
      <p:sp>
        <p:nvSpPr>
          <p:cNvPr id="57" name="Google Shape;57;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8" name="Google Shape;58;p12"/>
          <p:cNvSpPr>
            <a:spLocks noGrp="1"/>
          </p:cNvSpPr>
          <p:nvPr>
            <p:ph type="pic" idx="2"/>
          </p:nvPr>
        </p:nvSpPr>
        <p:spPr>
          <a:xfrm>
            <a:off x="5183188" y="987425"/>
            <a:ext cx="6172200" cy="4873625"/>
          </a:xfrm>
          <a:prstGeom prst="rect">
            <a:avLst/>
          </a:prstGeom>
          <a:noFill/>
          <a:ln>
            <a:noFill/>
          </a:ln>
        </p:spPr>
      </p:sp>
      <p:sp>
        <p:nvSpPr>
          <p:cNvPr id="59" name="Google Shape;59;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0" name="Google Shape;60;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amazon.com/s?k=sho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mozilla.org/en-US/docs/Web/HTTP/Header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kinsta.com/knowledgebase/what-is-a-ur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kinsta.com/blog/cannot-modify-header-information-headers-already-sent-by/"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World_Wide_Web" TargetMode="External"/><Relationship Id="rId3" Type="http://schemas.openxmlformats.org/officeDocument/2006/relationships/hyperlink" Target="https://en.wikipedia.org/wiki/Global_network" TargetMode="External"/><Relationship Id="rId7" Type="http://schemas.openxmlformats.org/officeDocument/2006/relationships/hyperlink" Target="https://en.wikipedia.org/wiki/Web_applic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Hypertext" TargetMode="External"/><Relationship Id="rId11" Type="http://schemas.openxmlformats.org/officeDocument/2006/relationships/hyperlink" Target="https://en.wikipedia.org/wiki/File_sharing" TargetMode="External"/><Relationship Id="rId5" Type="http://schemas.openxmlformats.org/officeDocument/2006/relationships/hyperlink" Target="https://en.wikipedia.org/wiki/Internet_protocol_suite" TargetMode="External"/><Relationship Id="rId10" Type="http://schemas.openxmlformats.org/officeDocument/2006/relationships/hyperlink" Target="https://en.wikipedia.org/wiki/Internet_telephony" TargetMode="External"/><Relationship Id="rId4" Type="http://schemas.openxmlformats.org/officeDocument/2006/relationships/hyperlink" Target="https://en.wikipedia.org/wiki/Computer_network" TargetMode="External"/><Relationship Id="rId9" Type="http://schemas.openxmlformats.org/officeDocument/2006/relationships/hyperlink" Target="https://en.wikipedia.org/wiki/Email"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www.techopedia.com/definition/23898/web-programming" TargetMode="External"/><Relationship Id="rId3" Type="http://schemas.openxmlformats.org/officeDocument/2006/relationships/hyperlink" Target="https://www.techopedia.com/definition/5411/website" TargetMode="External"/><Relationship Id="rId7" Type="http://schemas.openxmlformats.org/officeDocument/2006/relationships/hyperlink" Target="https://www.techopedia.com/definition/24361/database-management-systems-dbm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www.techopedia.com/definition/2433/intranet" TargetMode="External"/><Relationship Id="rId11" Type="http://schemas.openxmlformats.org/officeDocument/2006/relationships/hyperlink" Target="https://www.techopedia.com/definition/26268/cascading-style-sheet-css" TargetMode="External"/><Relationship Id="rId5" Type="http://schemas.openxmlformats.org/officeDocument/2006/relationships/hyperlink" Target="https://www.techopedia.com/definition/2419/internet" TargetMode="External"/><Relationship Id="rId10" Type="http://schemas.openxmlformats.org/officeDocument/2006/relationships/hyperlink" Target="https://www.techopedia.com/definition/17353/web-developer" TargetMode="External"/><Relationship Id="rId4" Type="http://schemas.openxmlformats.org/officeDocument/2006/relationships/hyperlink" Target="https://www.techopedia.com/definition/26002/web-based-application" TargetMode="External"/><Relationship Id="rId9" Type="http://schemas.openxmlformats.org/officeDocument/2006/relationships/hyperlink" Target="https://www.techopedia.com/definition/10009/web-design"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techopedia.com/definition/33989/full-stack-developer"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techopedia.com/definition/24407/application-programming-interface-api"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www.techopedia.com/definition/3977/jquery" TargetMode="External"/><Relationship Id="rId5" Type="http://schemas.openxmlformats.org/officeDocument/2006/relationships/hyperlink" Target="https://www.techopedia.com/definition/6250/bootstrap-protocol-bootp" TargetMode="External"/><Relationship Id="rId4" Type="http://schemas.openxmlformats.org/officeDocument/2006/relationships/hyperlink" Target="https://www.techopedia.com/definition/945/document-object-model-d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 descr="A group of people walking in front of a building&#10;&#10;Description automatically generated"/>
          <p:cNvPicPr preferRelativeResize="0"/>
          <p:nvPr/>
        </p:nvPicPr>
        <p:blipFill rotWithShape="1">
          <a:blip r:embed="rId3">
            <a:alphaModFix amt="35000"/>
          </a:blip>
          <a:srcRect t="20312"/>
          <a:stretch/>
        </p:blipFill>
        <p:spPr>
          <a:xfrm>
            <a:off x="0" y="0"/>
            <a:ext cx="12192003" cy="6858000"/>
          </a:xfrm>
          <a:prstGeom prst="rect">
            <a:avLst/>
          </a:prstGeom>
          <a:noFill/>
          <a:ln w="76200" cap="flat" cmpd="sng">
            <a:solidFill>
              <a:srgbClr val="233039"/>
            </a:solidFill>
            <a:prstDash val="solid"/>
            <a:round/>
            <a:headEnd type="none" w="sm" len="sm"/>
            <a:tailEnd type="none" w="sm" len="sm"/>
          </a:ln>
        </p:spPr>
      </p:pic>
      <p:sp>
        <p:nvSpPr>
          <p:cNvPr id="80" name="Google Shape;80;p1"/>
          <p:cNvSpPr txBox="1"/>
          <p:nvPr/>
        </p:nvSpPr>
        <p:spPr>
          <a:xfrm>
            <a:off x="305825" y="2274850"/>
            <a:ext cx="11594100" cy="2154900"/>
          </a:xfrm>
          <a:prstGeom prst="rect">
            <a:avLst/>
          </a:prstGeom>
          <a:solidFill>
            <a:srgbClr val="233039"/>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D7AC54"/>
              </a:solidFill>
              <a:latin typeface="Cantarell"/>
              <a:ea typeface="Cantarell"/>
              <a:cs typeface="Cantarell"/>
              <a:sym typeface="Cantarell"/>
            </a:endParaRPr>
          </a:p>
          <a:p>
            <a:pPr marL="0" marR="0" lvl="0" indent="0" algn="ctr" rtl="0">
              <a:lnSpc>
                <a:spcPct val="100000"/>
              </a:lnSpc>
              <a:spcBef>
                <a:spcPts val="0"/>
              </a:spcBef>
              <a:spcAft>
                <a:spcPts val="0"/>
              </a:spcAft>
              <a:buClr>
                <a:srgbClr val="000000"/>
              </a:buClr>
              <a:buSzPts val="3600"/>
              <a:buFont typeface="Arial"/>
              <a:buNone/>
            </a:pPr>
            <a:r>
              <a:rPr lang="en-IN" sz="3600" b="1" i="0" u="none" strike="noStrike" cap="none">
                <a:solidFill>
                  <a:srgbClr val="D7AC54"/>
                </a:solidFill>
                <a:latin typeface="Cantarell"/>
                <a:ea typeface="Cantarell"/>
                <a:cs typeface="Cantarell"/>
                <a:sym typeface="Cantarell"/>
              </a:rPr>
              <a:t>Fundamentals of Web and UX Design</a:t>
            </a:r>
            <a:endParaRPr sz="3600" b="1" i="0" u="none" strike="noStrike" cap="none">
              <a:solidFill>
                <a:srgbClr val="D7AC54"/>
              </a:solidFill>
              <a:latin typeface="Cantarell"/>
              <a:ea typeface="Cantarell"/>
              <a:cs typeface="Cantarell"/>
              <a:sym typeface="Cantarell"/>
            </a:endParaRPr>
          </a:p>
          <a:p>
            <a:pPr marL="0" marR="0" lvl="0" indent="0" algn="ctr" rtl="0">
              <a:lnSpc>
                <a:spcPct val="100000"/>
              </a:lnSpc>
              <a:spcBef>
                <a:spcPts val="0"/>
              </a:spcBef>
              <a:spcAft>
                <a:spcPts val="0"/>
              </a:spcAft>
              <a:buClr>
                <a:srgbClr val="000000"/>
              </a:buClr>
              <a:buSzPts val="2600"/>
              <a:buFont typeface="Arial"/>
              <a:buNone/>
            </a:pPr>
            <a:r>
              <a:rPr lang="en-IN" sz="2600" b="1" i="0" u="none" strike="noStrike" cap="none">
                <a:solidFill>
                  <a:srgbClr val="D7AC54"/>
                </a:solidFill>
                <a:latin typeface="Cantarell"/>
                <a:ea typeface="Cantarell"/>
                <a:cs typeface="Cantarell"/>
                <a:sym typeface="Cantarell"/>
              </a:rPr>
              <a:t>School of Computer Science and Engineering</a:t>
            </a:r>
            <a:endParaRPr sz="2600" b="1" i="0" u="none" strike="noStrike" cap="none">
              <a:solidFill>
                <a:srgbClr val="D7AC54"/>
              </a:solidFill>
              <a:latin typeface="Cantarell"/>
              <a:ea typeface="Cantarell"/>
              <a:cs typeface="Cantarell"/>
              <a:sym typeface="Cantarell"/>
            </a:endParaRPr>
          </a:p>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D7AC54"/>
              </a:solidFill>
              <a:latin typeface="Cantarell"/>
              <a:ea typeface="Cantarell"/>
              <a:cs typeface="Cantarell"/>
              <a:sym typeface="Cantarell"/>
            </a:endParaRPr>
          </a:p>
        </p:txBody>
      </p:sp>
      <p:pic>
        <p:nvPicPr>
          <p:cNvPr id="81" name="Google Shape;81;p1" descr="A picture containing text, logo, font, graphics&#10;&#10;Description automatically generated"/>
          <p:cNvPicPr preferRelativeResize="0"/>
          <p:nvPr/>
        </p:nvPicPr>
        <p:blipFill rotWithShape="1">
          <a:blip r:embed="rId4">
            <a:alphaModFix/>
          </a:blip>
          <a:srcRect/>
          <a:stretch/>
        </p:blipFill>
        <p:spPr>
          <a:xfrm>
            <a:off x="9326562" y="0"/>
            <a:ext cx="2865438" cy="1610689"/>
          </a:xfrm>
          <a:prstGeom prst="rect">
            <a:avLst/>
          </a:prstGeom>
          <a:noFill/>
          <a:ln>
            <a:noFill/>
          </a:ln>
        </p:spPr>
      </p:pic>
      <p:sp>
        <p:nvSpPr>
          <p:cNvPr id="82" name="Google Shape;82;p1"/>
          <p:cNvSpPr/>
          <p:nvPr/>
        </p:nvSpPr>
        <p:spPr>
          <a:xfrm>
            <a:off x="0" y="6388100"/>
            <a:ext cx="12192000" cy="127000"/>
          </a:xfrm>
          <a:prstGeom prst="rect">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 name="Google Shape;83;p1"/>
          <p:cNvSpPr/>
          <p:nvPr/>
        </p:nvSpPr>
        <p:spPr>
          <a:xfrm rot="10800000" flipH="1">
            <a:off x="0" y="6573518"/>
            <a:ext cx="12192000" cy="45719"/>
          </a:xfrm>
          <a:prstGeom prst="rect">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f0489afe0c_0_0"/>
          <p:cNvSpPr txBox="1"/>
          <p:nvPr/>
        </p:nvSpPr>
        <p:spPr>
          <a:xfrm>
            <a:off x="0" y="1447800"/>
            <a:ext cx="11715300" cy="3866400"/>
          </a:xfrm>
          <a:prstGeom prst="rect">
            <a:avLst/>
          </a:prstGeom>
          <a:noFill/>
          <a:ln>
            <a:noFill/>
          </a:ln>
        </p:spPr>
        <p:txBody>
          <a:bodyPr spcFirstLastPara="1" wrap="square" lIns="91425" tIns="91425" rIns="91425" bIns="91425" anchor="t" anchorCtr="0">
            <a:spAutoFit/>
          </a:bodyPr>
          <a:lstStyle/>
          <a:p>
            <a:pPr marL="457200" marR="0" lvl="0" indent="0" algn="l" rtl="0">
              <a:lnSpc>
                <a:spcPct val="115000"/>
              </a:lnSpc>
              <a:spcBef>
                <a:spcPts val="0"/>
              </a:spcBef>
              <a:spcAft>
                <a:spcPts val="0"/>
              </a:spcAft>
              <a:buClr>
                <a:srgbClr val="000000"/>
              </a:buClr>
              <a:buSzPts val="2100"/>
              <a:buFont typeface="Arial"/>
              <a:buNone/>
            </a:pPr>
            <a:r>
              <a:rPr lang="en-IN" sz="2100" b="1" i="0" u="none" strike="noStrike" cap="none" dirty="0">
                <a:solidFill>
                  <a:schemeClr val="dk1"/>
                </a:solidFill>
                <a:latin typeface="Times New Roman"/>
                <a:ea typeface="Times New Roman"/>
                <a:cs typeface="Times New Roman"/>
                <a:sym typeface="Times New Roman"/>
              </a:rPr>
              <a:t>Web Browsers: </a:t>
            </a:r>
            <a:r>
              <a:rPr lang="en-IN" sz="2100" b="0" i="0" u="none" strike="noStrike" cap="none" dirty="0">
                <a:solidFill>
                  <a:schemeClr val="dk1"/>
                </a:solidFill>
                <a:latin typeface="Times New Roman"/>
                <a:ea typeface="Times New Roman"/>
                <a:cs typeface="Times New Roman"/>
                <a:sym typeface="Times New Roman"/>
              </a:rPr>
              <a:t>Software applications like Google Chrome, Mozilla Firefox, Safari, and Microsoft Edge that interpret and display web pages. Browsers translate HTML, CSS, and JavaScript into the interactive content users see.</a:t>
            </a:r>
            <a:endParaRPr sz="2100" b="0" i="0" u="none" strike="noStrike" cap="none" dirty="0">
              <a:solidFill>
                <a:schemeClr val="dk1"/>
              </a:solidFill>
              <a:latin typeface="Times New Roman"/>
              <a:ea typeface="Times New Roman"/>
              <a:cs typeface="Times New Roman"/>
              <a:sym typeface="Times New Roman"/>
            </a:endParaRPr>
          </a:p>
          <a:p>
            <a:pPr marL="457200" marR="0" lvl="0" indent="0" algn="l" rtl="0">
              <a:lnSpc>
                <a:spcPct val="115000"/>
              </a:lnSpc>
              <a:spcBef>
                <a:spcPts val="1000"/>
              </a:spcBef>
              <a:spcAft>
                <a:spcPts val="0"/>
              </a:spcAft>
              <a:buClr>
                <a:srgbClr val="000000"/>
              </a:buClr>
              <a:buSzPts val="2100"/>
              <a:buFont typeface="Arial"/>
              <a:buNone/>
            </a:pPr>
            <a:r>
              <a:rPr lang="en-IN" sz="2100" b="1" i="0" u="none" strike="noStrike" cap="none" dirty="0">
                <a:solidFill>
                  <a:schemeClr val="dk1"/>
                </a:solidFill>
                <a:latin typeface="Times New Roman"/>
                <a:ea typeface="Times New Roman"/>
                <a:cs typeface="Times New Roman"/>
                <a:sym typeface="Times New Roman"/>
              </a:rPr>
              <a:t>Search Engine: </a:t>
            </a:r>
            <a:r>
              <a:rPr lang="en-IN" sz="2100" b="0" i="0" u="none" strike="noStrike" cap="none" dirty="0">
                <a:solidFill>
                  <a:schemeClr val="dk1"/>
                </a:solidFill>
                <a:latin typeface="Times New Roman"/>
                <a:ea typeface="Times New Roman"/>
                <a:cs typeface="Times New Roman"/>
                <a:sym typeface="Times New Roman"/>
              </a:rPr>
              <a:t>(like Google, </a:t>
            </a:r>
            <a:r>
              <a:rPr lang="en-IN" sz="2100" b="0" i="0" u="none" strike="noStrike" cap="none" dirty="0" err="1">
                <a:solidFill>
                  <a:schemeClr val="dk1"/>
                </a:solidFill>
                <a:latin typeface="Times New Roman"/>
                <a:ea typeface="Times New Roman"/>
                <a:cs typeface="Times New Roman"/>
                <a:sym typeface="Times New Roman"/>
              </a:rPr>
              <a:t>bing</a:t>
            </a:r>
            <a:r>
              <a:rPr lang="en-IN" sz="2100" b="0" i="0" u="none" strike="noStrike" cap="none" dirty="0">
                <a:solidFill>
                  <a:schemeClr val="dk1"/>
                </a:solidFill>
                <a:latin typeface="Times New Roman"/>
                <a:ea typeface="Times New Roman"/>
                <a:cs typeface="Times New Roman"/>
                <a:sym typeface="Times New Roman"/>
              </a:rPr>
              <a:t> etc.) is a tool that helps you find websites you're looking for using keywords or key phrases.</a:t>
            </a:r>
            <a:endParaRPr sz="2100" b="0" i="0" u="none" strike="noStrike" cap="none" dirty="0">
              <a:solidFill>
                <a:schemeClr val="dk1"/>
              </a:solidFill>
              <a:latin typeface="Times New Roman"/>
              <a:ea typeface="Times New Roman"/>
              <a:cs typeface="Times New Roman"/>
              <a:sym typeface="Times New Roman"/>
            </a:endParaRPr>
          </a:p>
          <a:p>
            <a:pPr marL="457200" marR="0" lvl="0" indent="0" algn="l" rtl="0">
              <a:lnSpc>
                <a:spcPct val="115000"/>
              </a:lnSpc>
              <a:spcBef>
                <a:spcPts val="1000"/>
              </a:spcBef>
              <a:spcAft>
                <a:spcPts val="0"/>
              </a:spcAft>
              <a:buClr>
                <a:srgbClr val="000000"/>
              </a:buClr>
              <a:buSzPts val="2100"/>
              <a:buFont typeface="Arial"/>
              <a:buNone/>
            </a:pPr>
            <a:r>
              <a:rPr lang="en-IN" sz="2100" b="1" i="0" u="none" strike="noStrike" cap="none" dirty="0">
                <a:solidFill>
                  <a:schemeClr val="dk1"/>
                </a:solidFill>
                <a:latin typeface="Times New Roman"/>
                <a:ea typeface="Times New Roman"/>
                <a:cs typeface="Times New Roman"/>
                <a:sym typeface="Times New Roman"/>
              </a:rPr>
              <a:t>Web Servers: </a:t>
            </a:r>
            <a:r>
              <a:rPr lang="en-IN" sz="2100" b="0" i="0" u="none" strike="noStrike" cap="none" dirty="0">
                <a:solidFill>
                  <a:schemeClr val="dk1"/>
                </a:solidFill>
                <a:latin typeface="Times New Roman"/>
                <a:ea typeface="Times New Roman"/>
                <a:cs typeface="Times New Roman"/>
                <a:sym typeface="Times New Roman"/>
              </a:rPr>
              <a:t>Computers that store web pages and serve them to users over the Internet. When a browser requests a page, the web server sends the necessary files to the browser.</a:t>
            </a:r>
            <a:endParaRPr sz="2100" b="0" i="0" u="none" strike="noStrike" cap="none" dirty="0">
              <a:solidFill>
                <a:schemeClr val="dk1"/>
              </a:solidFill>
              <a:latin typeface="Times New Roman"/>
              <a:ea typeface="Times New Roman"/>
              <a:cs typeface="Times New Roman"/>
              <a:sym typeface="Times New Roman"/>
            </a:endParaRPr>
          </a:p>
          <a:p>
            <a:pPr marL="457200" marR="0" lvl="0" indent="0" algn="l" rtl="0">
              <a:lnSpc>
                <a:spcPct val="115000"/>
              </a:lnSpc>
              <a:spcBef>
                <a:spcPts val="1000"/>
              </a:spcBef>
              <a:spcAft>
                <a:spcPts val="1000"/>
              </a:spcAft>
              <a:buClr>
                <a:srgbClr val="000000"/>
              </a:buClr>
              <a:buSzPts val="2100"/>
              <a:buFont typeface="Arial"/>
              <a:buNone/>
            </a:pPr>
            <a:r>
              <a:rPr lang="en-IN" sz="2100" b="1" i="0" u="none" strike="noStrike" cap="none" dirty="0">
                <a:solidFill>
                  <a:schemeClr val="dk1"/>
                </a:solidFill>
                <a:latin typeface="Times New Roman"/>
                <a:ea typeface="Times New Roman"/>
                <a:cs typeface="Times New Roman"/>
                <a:sym typeface="Times New Roman"/>
              </a:rPr>
              <a:t>URLs (Uniform Resource Locators): </a:t>
            </a:r>
            <a:r>
              <a:rPr lang="en-IN" sz="2100" b="0" i="0" u="none" strike="noStrike" cap="none" dirty="0">
                <a:solidFill>
                  <a:schemeClr val="dk1"/>
                </a:solidFill>
                <a:latin typeface="Times New Roman"/>
                <a:ea typeface="Times New Roman"/>
                <a:cs typeface="Times New Roman"/>
                <a:sym typeface="Times New Roman"/>
              </a:rPr>
              <a:t>Addresses used to access web pages. For example, https://www.example.com is a URL that directs a browser to a specific web site.</a:t>
            </a:r>
            <a:endParaRPr sz="2100" b="0" i="0" u="none" strike="noStrike" cap="none" dirty="0">
              <a:solidFill>
                <a:schemeClr val="dk1"/>
              </a:solidFill>
              <a:latin typeface="Times New Roman"/>
              <a:ea typeface="Times New Roman"/>
              <a:cs typeface="Times New Roman"/>
              <a:sym typeface="Times New Roman"/>
            </a:endParaRPr>
          </a:p>
        </p:txBody>
      </p:sp>
      <p:sp>
        <p:nvSpPr>
          <p:cNvPr id="138" name="Google Shape;138;g2f0489afe0c_0_0"/>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2f067497879_0_14"/>
          <p:cNvSpPr txBox="1"/>
          <p:nvPr/>
        </p:nvSpPr>
        <p:spPr>
          <a:xfrm>
            <a:off x="76875" y="4337300"/>
            <a:ext cx="11669100" cy="1623000"/>
          </a:xfrm>
          <a:prstGeom prst="rect">
            <a:avLst/>
          </a:prstGeom>
          <a:noFill/>
          <a:ln>
            <a:noFill/>
          </a:ln>
        </p:spPr>
        <p:txBody>
          <a:bodyPr spcFirstLastPara="1" wrap="square" lIns="91425" tIns="91425" rIns="91425" bIns="91425" anchor="t" anchorCtr="0">
            <a:spAutoFit/>
          </a:bodyPr>
          <a:lstStyle/>
          <a:p>
            <a:pPr marL="457200" marR="0" lvl="0" indent="-361950" algn="l" rtl="0">
              <a:lnSpc>
                <a:spcPct val="115000"/>
              </a:lnSpc>
              <a:spcBef>
                <a:spcPts val="0"/>
              </a:spcBef>
              <a:spcAft>
                <a:spcPts val="0"/>
              </a:spcAft>
              <a:buClr>
                <a:schemeClr val="dk1"/>
              </a:buClr>
              <a:buSzPts val="2100"/>
              <a:buFont typeface="Times New Roman"/>
              <a:buChar char="●"/>
            </a:pPr>
            <a:r>
              <a:rPr lang="en-IN" sz="2100" b="1" i="0" u="none" strike="noStrike" cap="none">
                <a:solidFill>
                  <a:schemeClr val="dk1"/>
                </a:solidFill>
                <a:latin typeface="Times New Roman"/>
                <a:ea typeface="Times New Roman"/>
                <a:cs typeface="Times New Roman"/>
                <a:sym typeface="Times New Roman"/>
              </a:rPr>
              <a:t>Scheme:</a:t>
            </a:r>
            <a:r>
              <a:rPr lang="en-IN" sz="2100" b="0" i="0" u="none" strike="noStrike" cap="none">
                <a:solidFill>
                  <a:schemeClr val="dk1"/>
                </a:solidFill>
                <a:latin typeface="Times New Roman"/>
                <a:ea typeface="Times New Roman"/>
                <a:cs typeface="Times New Roman"/>
                <a:sym typeface="Times New Roman"/>
              </a:rPr>
              <a:t> The protocol, also known as the scheme, is the first part of a URL. It represents the sets of rules that decide how files are displayed, formatted, or transferred across the web. For example, when an address is entered in the browser, the http part , which stands for hypertext transfer protocol, tells it that the page is to be displayed in hypertext format (HTML)</a:t>
            </a:r>
            <a:endParaRPr sz="2200" b="0" i="0" u="none" strike="noStrike" cap="none">
              <a:solidFill>
                <a:srgbClr val="242424"/>
              </a:solidFill>
              <a:highlight>
                <a:srgbClr val="FFFFFF"/>
              </a:highlight>
              <a:latin typeface="Times New Roman"/>
              <a:ea typeface="Times New Roman"/>
              <a:cs typeface="Times New Roman"/>
              <a:sym typeface="Times New Roman"/>
            </a:endParaRPr>
          </a:p>
        </p:txBody>
      </p:sp>
      <p:pic>
        <p:nvPicPr>
          <p:cNvPr id="144" name="Google Shape;144;g2f067497879_0_14"/>
          <p:cNvPicPr preferRelativeResize="0"/>
          <p:nvPr/>
        </p:nvPicPr>
        <p:blipFill rotWithShape="1">
          <a:blip r:embed="rId3">
            <a:alphaModFix/>
          </a:blip>
          <a:srcRect/>
          <a:stretch/>
        </p:blipFill>
        <p:spPr>
          <a:xfrm>
            <a:off x="2667000" y="825550"/>
            <a:ext cx="6858000" cy="2466975"/>
          </a:xfrm>
          <a:prstGeom prst="rect">
            <a:avLst/>
          </a:prstGeom>
          <a:noFill/>
          <a:ln>
            <a:noFill/>
          </a:ln>
        </p:spPr>
      </p:pic>
      <p:sp>
        <p:nvSpPr>
          <p:cNvPr id="145" name="Google Shape;145;g2f067497879_0_14"/>
          <p:cNvSpPr txBox="1"/>
          <p:nvPr/>
        </p:nvSpPr>
        <p:spPr>
          <a:xfrm>
            <a:off x="76875" y="492075"/>
            <a:ext cx="2590200" cy="507900"/>
          </a:xfrm>
          <a:prstGeom prst="rect">
            <a:avLst/>
          </a:prstGeom>
          <a:noFill/>
          <a:ln>
            <a:noFill/>
          </a:ln>
        </p:spPr>
        <p:txBody>
          <a:bodyPr spcFirstLastPara="1" wrap="square" lIns="91425" tIns="91425" rIns="91425" bIns="91425" anchor="t" anchorCtr="0">
            <a:spAutoFit/>
          </a:bodyPr>
          <a:lstStyle/>
          <a:p>
            <a:pPr marL="457200" marR="0" lvl="0" indent="0" algn="l" rtl="0">
              <a:lnSpc>
                <a:spcPct val="115000"/>
              </a:lnSpc>
              <a:spcBef>
                <a:spcPts val="0"/>
              </a:spcBef>
              <a:spcAft>
                <a:spcPts val="100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URL Structure</a:t>
            </a:r>
            <a:endParaRPr sz="1400" b="0" i="0" u="none" strike="noStrike" cap="none">
              <a:solidFill>
                <a:srgbClr val="000000"/>
              </a:solidFill>
              <a:latin typeface="Arial"/>
              <a:ea typeface="Arial"/>
              <a:cs typeface="Arial"/>
              <a:sym typeface="Arial"/>
            </a:endParaRPr>
          </a:p>
        </p:txBody>
      </p:sp>
      <p:pic>
        <p:nvPicPr>
          <p:cNvPr id="146" name="Google Shape;146;g2f067497879_0_14"/>
          <p:cNvPicPr preferRelativeResize="0"/>
          <p:nvPr/>
        </p:nvPicPr>
        <p:blipFill rotWithShape="1">
          <a:blip r:embed="rId4">
            <a:alphaModFix/>
          </a:blip>
          <a:srcRect/>
          <a:stretch/>
        </p:blipFill>
        <p:spPr>
          <a:xfrm>
            <a:off x="857250" y="3233738"/>
            <a:ext cx="10477500" cy="1000125"/>
          </a:xfrm>
          <a:prstGeom prst="rect">
            <a:avLst/>
          </a:prstGeom>
          <a:noFill/>
          <a:ln>
            <a:noFill/>
          </a:ln>
        </p:spPr>
      </p:pic>
      <p:sp>
        <p:nvSpPr>
          <p:cNvPr id="147" name="Google Shape;147;g2f067497879_0_14"/>
          <p:cNvSpPr/>
          <p:nvPr/>
        </p:nvSpPr>
        <p:spPr>
          <a:xfrm>
            <a:off x="3105509" y="511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f067497879_0_37"/>
          <p:cNvSpPr txBox="1"/>
          <p:nvPr/>
        </p:nvSpPr>
        <p:spPr>
          <a:xfrm>
            <a:off x="0" y="1447800"/>
            <a:ext cx="11715300" cy="4725300"/>
          </a:xfrm>
          <a:prstGeom prst="rect">
            <a:avLst/>
          </a:prstGeom>
          <a:noFill/>
          <a:ln>
            <a:noFill/>
          </a:ln>
        </p:spPr>
        <p:txBody>
          <a:bodyPr spcFirstLastPara="1" wrap="square" lIns="91425" tIns="91425" rIns="91425" bIns="91425" anchor="t" anchorCtr="0">
            <a:spAutoFit/>
          </a:bodyPr>
          <a:lstStyle/>
          <a:p>
            <a:pPr marL="457200" marR="0" lvl="0" indent="-361950" algn="l" rtl="0">
              <a:lnSpc>
                <a:spcPct val="115000"/>
              </a:lnSpc>
              <a:spcBef>
                <a:spcPts val="0"/>
              </a:spcBef>
              <a:spcAft>
                <a:spcPts val="0"/>
              </a:spcAft>
              <a:buClr>
                <a:schemeClr val="dk1"/>
              </a:buClr>
              <a:buSzPts val="2100"/>
              <a:buFont typeface="Times New Roman"/>
              <a:buChar char="●"/>
            </a:pPr>
            <a:r>
              <a:rPr lang="en-IN" sz="2100" b="1" i="0" u="none" strike="noStrike" cap="none">
                <a:solidFill>
                  <a:schemeClr val="dk1"/>
                </a:solidFill>
                <a:latin typeface="Times New Roman"/>
                <a:ea typeface="Times New Roman"/>
                <a:cs typeface="Times New Roman"/>
                <a:sym typeface="Times New Roman"/>
              </a:rPr>
              <a:t>Domain name: </a:t>
            </a:r>
            <a:r>
              <a:rPr lang="en-IN" sz="2100" b="0" i="0" u="none" strike="noStrike" cap="none">
                <a:solidFill>
                  <a:schemeClr val="dk1"/>
                </a:solidFill>
                <a:latin typeface="Times New Roman"/>
                <a:ea typeface="Times New Roman"/>
                <a:cs typeface="Times New Roman"/>
                <a:sym typeface="Times New Roman"/>
              </a:rPr>
              <a:t>is the actual name of the website. ‘google’ in ‘google.com’. Domain names must be unique as they literally determine the address of a website. In the early days of the web, you actually had to type the IP address to go to a particular site. Later on, words were used instead as they were easier to remember.</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1" i="0" u="none" strike="noStrike" cap="none">
                <a:solidFill>
                  <a:schemeClr val="dk1"/>
                </a:solidFill>
                <a:latin typeface="Times New Roman"/>
                <a:ea typeface="Times New Roman"/>
                <a:cs typeface="Times New Roman"/>
                <a:sym typeface="Times New Roman"/>
              </a:rPr>
              <a:t>Top Level Domain (TLD): </a:t>
            </a:r>
            <a:r>
              <a:rPr lang="en-IN" sz="2100" b="0" i="0" u="none" strike="noStrike" cap="none">
                <a:solidFill>
                  <a:schemeClr val="dk1"/>
                </a:solidFill>
                <a:latin typeface="Times New Roman"/>
                <a:ea typeface="Times New Roman"/>
                <a:cs typeface="Times New Roman"/>
                <a:sym typeface="Times New Roman"/>
              </a:rPr>
              <a:t>is also known as the domain extension. It is the ‘com’ that appears at the end of simple websites addresses. This part specifies what kind of content will be on the website. ‘.com’ was primarily used for commercial sites,  ‘.org’ is usually used to indicate that the website is that of an organization, When it comes to buying a domain, the domain extension can decide how expensive it is. Example: .edu.in</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1" i="0" u="none" strike="noStrike" cap="none">
                <a:solidFill>
                  <a:schemeClr val="dk1"/>
                </a:solidFill>
                <a:latin typeface="Times New Roman"/>
                <a:ea typeface="Times New Roman"/>
                <a:cs typeface="Times New Roman"/>
                <a:sym typeface="Times New Roman"/>
              </a:rPr>
              <a:t>Port: </a:t>
            </a:r>
            <a:r>
              <a:rPr lang="en-IN" sz="2100" b="0" i="0" u="none" strike="noStrike" cap="none">
                <a:solidFill>
                  <a:schemeClr val="dk1"/>
                </a:solidFill>
                <a:latin typeface="Times New Roman"/>
                <a:ea typeface="Times New Roman"/>
                <a:cs typeface="Times New Roman"/>
                <a:sym typeface="Times New Roman"/>
              </a:rPr>
              <a:t>is a reserved channel used for specific purposes. Different types of servers will use different ports. Web server ports differ from file server ports, for instance.</a:t>
            </a:r>
            <a:endParaRPr sz="2100" b="0" i="0" u="none" strike="noStrike" cap="none">
              <a:solidFill>
                <a:schemeClr val="dk1"/>
              </a:solidFill>
              <a:latin typeface="Times New Roman"/>
              <a:ea typeface="Times New Roman"/>
              <a:cs typeface="Times New Roman"/>
              <a:sym typeface="Times New Roman"/>
            </a:endParaRPr>
          </a:p>
          <a:p>
            <a:pPr marL="457200" marR="0" lvl="0" indent="0" algn="l" rtl="0">
              <a:lnSpc>
                <a:spcPct val="115000"/>
              </a:lnSpc>
              <a:spcBef>
                <a:spcPts val="1000"/>
              </a:spcBef>
              <a:spcAft>
                <a:spcPts val="100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p:txBody>
      </p:sp>
      <p:sp>
        <p:nvSpPr>
          <p:cNvPr id="153" name="Google Shape;153;g2f067497879_0_37"/>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2f067497879_0_49"/>
          <p:cNvSpPr txBox="1"/>
          <p:nvPr/>
        </p:nvSpPr>
        <p:spPr>
          <a:xfrm>
            <a:off x="304800" y="1447800"/>
            <a:ext cx="11715300" cy="4596900"/>
          </a:xfrm>
          <a:prstGeom prst="rect">
            <a:avLst/>
          </a:prstGeom>
          <a:noFill/>
          <a:ln>
            <a:noFill/>
          </a:ln>
        </p:spPr>
        <p:txBody>
          <a:bodyPr spcFirstLastPara="1" wrap="square" lIns="91425" tIns="91425" rIns="91425" bIns="91425" anchor="t" anchorCtr="0">
            <a:spAutoFit/>
          </a:bodyPr>
          <a:lstStyle/>
          <a:p>
            <a:pPr marL="457200" marR="0" lvl="0" indent="-361950" algn="l" rtl="0">
              <a:lnSpc>
                <a:spcPct val="115000"/>
              </a:lnSpc>
              <a:spcBef>
                <a:spcPts val="0"/>
              </a:spcBef>
              <a:spcAft>
                <a:spcPts val="0"/>
              </a:spcAft>
              <a:buClr>
                <a:schemeClr val="dk1"/>
              </a:buClr>
              <a:buSzPts val="2100"/>
              <a:buFont typeface="Times New Roman"/>
              <a:buChar char="●"/>
            </a:pPr>
            <a:r>
              <a:rPr lang="en-IN" sz="2100" b="1" i="0" u="none" strike="noStrike" cap="none">
                <a:solidFill>
                  <a:schemeClr val="dk1"/>
                </a:solidFill>
                <a:latin typeface="Times New Roman"/>
                <a:ea typeface="Times New Roman"/>
                <a:cs typeface="Times New Roman"/>
                <a:sym typeface="Times New Roman"/>
              </a:rPr>
              <a:t>Path: </a:t>
            </a:r>
            <a:r>
              <a:rPr lang="en-IN" sz="2100" b="0" i="0" u="none" strike="noStrike" cap="none">
                <a:solidFill>
                  <a:schemeClr val="dk1"/>
                </a:solidFill>
                <a:latin typeface="Times New Roman"/>
                <a:ea typeface="Times New Roman"/>
                <a:cs typeface="Times New Roman"/>
                <a:sym typeface="Times New Roman"/>
              </a:rPr>
              <a:t>used to show which directory on server stores the resources (files, videos, audio, etc.) that are being requested. Nowadays, the path that appears in most URLs these days don’t forcibly reflect the directory structure on the server. Instead, paths are used to identify a route in the navigational structure of the website.</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1" i="0" u="none" strike="noStrike" cap="none">
                <a:solidFill>
                  <a:schemeClr val="dk1"/>
                </a:solidFill>
                <a:latin typeface="Times New Roman"/>
                <a:ea typeface="Times New Roman"/>
                <a:cs typeface="Times New Roman"/>
                <a:sym typeface="Times New Roman"/>
              </a:rPr>
              <a:t>Query:</a:t>
            </a:r>
            <a:r>
              <a:rPr lang="en-IN" sz="2100" b="0" i="0" u="none" strike="noStrike" cap="none">
                <a:solidFill>
                  <a:schemeClr val="dk1"/>
                </a:solidFill>
                <a:latin typeface="Times New Roman"/>
                <a:ea typeface="Times New Roman"/>
                <a:cs typeface="Times New Roman"/>
                <a:sym typeface="Times New Roman"/>
              </a:rPr>
              <a:t> Many times when searching on a website or search engine, you’ll see a question mark in the URL of the page that display your results. On google.com, if you search for keyword, you’ll see a ‘/search?’ added after the ‘.com’. The question mark tell the browser that a query is being performed against a database where the data is stored.</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1" i="0" u="none" strike="noStrike" cap="none">
                <a:solidFill>
                  <a:schemeClr val="dk1"/>
                </a:solidFill>
                <a:latin typeface="Times New Roman"/>
                <a:ea typeface="Times New Roman"/>
                <a:cs typeface="Times New Roman"/>
                <a:sym typeface="Times New Roman"/>
              </a:rPr>
              <a:t>Parameters: </a:t>
            </a:r>
            <a:r>
              <a:rPr lang="en-IN" sz="2100" b="0" i="0" u="none" strike="noStrike" cap="none">
                <a:solidFill>
                  <a:schemeClr val="dk1"/>
                </a:solidFill>
                <a:latin typeface="Times New Roman"/>
                <a:ea typeface="Times New Roman"/>
                <a:cs typeface="Times New Roman"/>
                <a:sym typeface="Times New Roman"/>
              </a:rPr>
              <a:t>are the actual values being queried when a search is performed. The parameter can be search term, a number, an encrypted value or any other data that can be found on the database. Copy and paste the following address to your browser’s address bar to see shoes: </a:t>
            </a:r>
            <a:r>
              <a:rPr lang="en-IN" sz="2100" b="0" i="0" u="none" strike="noStrike" cap="none">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https://www.amazon.com/s?k=shoes</a:t>
            </a:r>
            <a:endParaRPr sz="1500" b="0" i="0" u="none" strike="noStrike" cap="none">
              <a:solidFill>
                <a:srgbClr val="242424"/>
              </a:solidFill>
              <a:highlight>
                <a:srgbClr val="FFFFFF"/>
              </a:highlight>
              <a:latin typeface="Georgia"/>
              <a:ea typeface="Georgia"/>
              <a:cs typeface="Georgia"/>
              <a:sym typeface="Georgia"/>
            </a:endParaRPr>
          </a:p>
        </p:txBody>
      </p:sp>
      <p:sp>
        <p:nvSpPr>
          <p:cNvPr id="159" name="Google Shape;159;g2f067497879_0_49"/>
          <p:cNvSpPr/>
          <p:nvPr/>
        </p:nvSpPr>
        <p:spPr>
          <a:xfrm>
            <a:off x="3105509" y="2797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2f071594924_0_32"/>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
        <p:nvSpPr>
          <p:cNvPr id="165" name="Google Shape;165;g2f071594924_0_32"/>
          <p:cNvSpPr txBox="1"/>
          <p:nvPr/>
        </p:nvSpPr>
        <p:spPr>
          <a:xfrm>
            <a:off x="391500" y="1413600"/>
            <a:ext cx="11448000" cy="40230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000"/>
              </a:spcBef>
              <a:spcAft>
                <a:spcPts val="0"/>
              </a:spcAft>
              <a:buClr>
                <a:srgbClr val="000000"/>
              </a:buClr>
              <a:buSzPts val="2200"/>
              <a:buFont typeface="Arial"/>
              <a:buNone/>
            </a:pPr>
            <a:endParaRPr sz="22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p:txBody>
      </p:sp>
      <p:sp>
        <p:nvSpPr>
          <p:cNvPr id="166" name="Google Shape;166;g2f071594924_0_32"/>
          <p:cNvSpPr txBox="1"/>
          <p:nvPr/>
        </p:nvSpPr>
        <p:spPr>
          <a:xfrm>
            <a:off x="427050" y="1059000"/>
            <a:ext cx="100239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Domain Name Service</a:t>
            </a:r>
            <a:endParaRPr sz="1400" b="0" i="0" u="none" strike="noStrike" cap="none">
              <a:solidFill>
                <a:srgbClr val="000000"/>
              </a:solidFill>
              <a:latin typeface="Arial"/>
              <a:ea typeface="Arial"/>
              <a:cs typeface="Arial"/>
              <a:sym typeface="Arial"/>
            </a:endParaRPr>
          </a:p>
        </p:txBody>
      </p:sp>
      <p:pic>
        <p:nvPicPr>
          <p:cNvPr id="167" name="Google Shape;167;g2f071594924_0_32"/>
          <p:cNvPicPr preferRelativeResize="0"/>
          <p:nvPr/>
        </p:nvPicPr>
        <p:blipFill rotWithShape="1">
          <a:blip r:embed="rId3">
            <a:alphaModFix/>
          </a:blip>
          <a:srcRect/>
          <a:stretch/>
        </p:blipFill>
        <p:spPr>
          <a:xfrm>
            <a:off x="762000" y="1600200"/>
            <a:ext cx="9677400" cy="426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21c0f71f2b7_0_39"/>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
        <p:nvSpPr>
          <p:cNvPr id="173" name="Google Shape;173;g21c0f71f2b7_0_39"/>
          <p:cNvSpPr txBox="1"/>
          <p:nvPr/>
        </p:nvSpPr>
        <p:spPr>
          <a:xfrm>
            <a:off x="391500" y="1261200"/>
            <a:ext cx="11448000" cy="4023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Hypertext Transfer Protocol (HTTP)</a:t>
            </a:r>
            <a:endParaRPr sz="21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All Web communications transactions use the protocol: the Hypertext Transfer Protocol (HTTP).</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Latest version is HTTP 3 published in 2022</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HTTP complete cycle consists of two phases: the request and the response. </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Each HTTP communication (request or response) between a browser and a Web server consists of two parts: a header and a body.</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The header contains information about the communication; the body contains the data of the communication if there is any.</a:t>
            </a:r>
            <a:endParaRPr sz="1400" b="0" i="0" u="none" strike="noStrike" cap="none">
              <a:solidFill>
                <a:schemeClr val="dk1"/>
              </a:solidFill>
              <a:latin typeface="Arial"/>
              <a:ea typeface="Arial"/>
              <a:cs typeface="Arial"/>
              <a:sym typeface="Arial"/>
            </a:endParaRPr>
          </a:p>
          <a:p>
            <a:pPr marL="0" marR="0" lvl="0" indent="0" algn="l" rtl="0">
              <a:lnSpc>
                <a:spcPct val="115000"/>
              </a:lnSpc>
              <a:spcBef>
                <a:spcPts val="100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endParaRPr sz="21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000"/>
              </a:spcBef>
              <a:spcAft>
                <a:spcPts val="0"/>
              </a:spcAft>
              <a:buClr>
                <a:srgbClr val="000000"/>
              </a:buClr>
              <a:buSzPts val="2200"/>
              <a:buFont typeface="Arial"/>
              <a:buNone/>
            </a:pPr>
            <a:endParaRPr sz="22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2f01f9b3ab8_0_34"/>
          <p:cNvSpPr txBox="1"/>
          <p:nvPr/>
        </p:nvSpPr>
        <p:spPr>
          <a:xfrm>
            <a:off x="391500" y="1261200"/>
            <a:ext cx="11448000" cy="4023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How the Web Works:</a:t>
            </a:r>
            <a:endParaRPr sz="21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Request and Response Cycle: </a:t>
            </a:r>
            <a:r>
              <a:rPr lang="en-IN" sz="2100" b="0" i="0" u="none" strike="noStrike" cap="none">
                <a:solidFill>
                  <a:schemeClr val="dk1"/>
                </a:solidFill>
                <a:latin typeface="Times New Roman"/>
                <a:ea typeface="Times New Roman"/>
                <a:cs typeface="Times New Roman"/>
                <a:sym typeface="Times New Roman"/>
              </a:rPr>
              <a:t>When you enter a URL in your browser, it sends a request to the web server hosting the site. The server processes this request and sends back the appropriate web page and resources (like images and stylesheets).</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HTTP complete cycle consists of two phases: the request and the response. </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Each HTTP communication (request or response) between a browser and a Web server consists of two parts: a header and a body. </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0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The header contains information about the communication; </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The body contains the data of the communication if there is any.</a:t>
            </a:r>
            <a:endParaRPr sz="14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endParaRPr sz="21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000"/>
              </a:spcBef>
              <a:spcAft>
                <a:spcPts val="0"/>
              </a:spcAft>
              <a:buClr>
                <a:srgbClr val="000000"/>
              </a:buClr>
              <a:buSzPts val="2200"/>
              <a:buFont typeface="Arial"/>
              <a:buNone/>
            </a:pPr>
            <a:endParaRPr sz="22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p:txBody>
      </p:sp>
      <p:sp>
        <p:nvSpPr>
          <p:cNvPr id="179" name="Google Shape;179;g2f01f9b3ab8_0_34"/>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21c0f71f2b7_0_68"/>
          <p:cNvSpPr txBox="1"/>
          <p:nvPr/>
        </p:nvSpPr>
        <p:spPr>
          <a:xfrm>
            <a:off x="222950" y="838200"/>
            <a:ext cx="11844900" cy="2251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HTTP Request: </a:t>
            </a:r>
            <a:endParaRPr sz="21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Think about an HTTP request as your browser connecting to the server and either asking for a specific resource or sending data to it. There are several types of HTTP request methods, which completely alter the type of response that you get from the server. </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1000"/>
              </a:spcAft>
              <a:buClr>
                <a:srgbClr val="000000"/>
              </a:buClr>
              <a:buSzPts val="2100"/>
              <a:buFont typeface="Arial"/>
              <a:buNone/>
            </a:pPr>
            <a:endParaRPr sz="2100" b="1" i="0" u="none" strike="noStrike" cap="none">
              <a:solidFill>
                <a:schemeClr val="dk1"/>
              </a:solidFill>
              <a:latin typeface="Times New Roman"/>
              <a:ea typeface="Times New Roman"/>
              <a:cs typeface="Times New Roman"/>
              <a:sym typeface="Times New Roman"/>
            </a:endParaRPr>
          </a:p>
        </p:txBody>
      </p:sp>
      <p:pic>
        <p:nvPicPr>
          <p:cNvPr id="185" name="Google Shape;185;g21c0f71f2b7_0_68"/>
          <p:cNvPicPr preferRelativeResize="0"/>
          <p:nvPr/>
        </p:nvPicPr>
        <p:blipFill rotWithShape="1">
          <a:blip r:embed="rId3">
            <a:alphaModFix/>
          </a:blip>
          <a:srcRect l="28215" t="20944" r="14631" b="47958"/>
          <a:stretch/>
        </p:blipFill>
        <p:spPr>
          <a:xfrm>
            <a:off x="1818017" y="2635500"/>
            <a:ext cx="8654761" cy="3524759"/>
          </a:xfrm>
          <a:prstGeom prst="rect">
            <a:avLst/>
          </a:prstGeom>
          <a:noFill/>
          <a:ln>
            <a:noFill/>
          </a:ln>
        </p:spPr>
      </p:pic>
      <p:sp>
        <p:nvSpPr>
          <p:cNvPr id="186" name="Google Shape;186;g21c0f71f2b7_0_68"/>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1c0f71f2b7_0_73"/>
          <p:cNvSpPr txBox="1"/>
          <p:nvPr/>
        </p:nvSpPr>
        <p:spPr>
          <a:xfrm>
            <a:off x="222950" y="838200"/>
            <a:ext cx="11844900" cy="2251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Request Headers:</a:t>
            </a:r>
            <a:endParaRPr sz="1300" b="1" i="0" u="none" strike="noStrike" cap="none">
              <a:solidFill>
                <a:schemeClr val="dk1"/>
              </a:solidFill>
              <a:highlight>
                <a:srgbClr val="F9F5F3"/>
              </a:highlight>
              <a:latin typeface="Arial"/>
              <a:ea typeface="Arial"/>
              <a:cs typeface="Arial"/>
              <a:sym typeface="Arial"/>
            </a:endParaRPr>
          </a:p>
          <a:p>
            <a:pPr marL="0" marR="0" lvl="0" indent="0" algn="l" rtl="0">
              <a:lnSpc>
                <a:spcPct val="115000"/>
              </a:lnSpc>
              <a:spcBef>
                <a:spcPts val="10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Request headers come right after request lines and they provide additional information on the transaction. The header specifies information about the host, the web server software the end-client uses, what the client’s user agent is, and more.</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1000"/>
              </a:spcAft>
              <a:buClr>
                <a:srgbClr val="000000"/>
              </a:buClr>
              <a:buSzPts val="2100"/>
              <a:buFont typeface="Arial"/>
              <a:buNone/>
            </a:pPr>
            <a:endParaRPr sz="2100" b="1" i="0" u="none" strike="noStrike" cap="none">
              <a:solidFill>
                <a:schemeClr val="dk1"/>
              </a:solidFill>
              <a:latin typeface="Times New Roman"/>
              <a:ea typeface="Times New Roman"/>
              <a:cs typeface="Times New Roman"/>
              <a:sym typeface="Times New Roman"/>
            </a:endParaRPr>
          </a:p>
        </p:txBody>
      </p:sp>
      <p:pic>
        <p:nvPicPr>
          <p:cNvPr id="192" name="Google Shape;192;g21c0f71f2b7_0_73"/>
          <p:cNvPicPr preferRelativeResize="0"/>
          <p:nvPr/>
        </p:nvPicPr>
        <p:blipFill rotWithShape="1">
          <a:blip r:embed="rId3">
            <a:alphaModFix/>
          </a:blip>
          <a:srcRect/>
          <a:stretch/>
        </p:blipFill>
        <p:spPr>
          <a:xfrm>
            <a:off x="2934775" y="2693475"/>
            <a:ext cx="5976650" cy="2744525"/>
          </a:xfrm>
          <a:prstGeom prst="rect">
            <a:avLst/>
          </a:prstGeom>
          <a:noFill/>
          <a:ln>
            <a:noFill/>
          </a:ln>
        </p:spPr>
      </p:pic>
      <p:sp>
        <p:nvSpPr>
          <p:cNvPr id="193" name="Google Shape;193;g21c0f71f2b7_0_73"/>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21c0f71f2b7_0_88"/>
          <p:cNvSpPr txBox="1"/>
          <p:nvPr/>
        </p:nvSpPr>
        <p:spPr>
          <a:xfrm>
            <a:off x="222950" y="1219200"/>
            <a:ext cx="11844900" cy="3609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en-IN" sz="2100" b="1" i="0" u="none" strike="noStrike" cap="none">
                <a:solidFill>
                  <a:srgbClr val="000000"/>
                </a:solidFill>
                <a:latin typeface="Times New Roman"/>
                <a:ea typeface="Times New Roman"/>
                <a:cs typeface="Times New Roman"/>
                <a:sym typeface="Times New Roman"/>
              </a:rPr>
              <a:t>H</a:t>
            </a:r>
            <a:r>
              <a:rPr lang="en-IN" sz="2100" b="1" i="0" u="none" strike="noStrike" cap="none">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eader Parameters</a:t>
            </a:r>
            <a:r>
              <a:rPr lang="en-IN" sz="2100" b="1" i="0" u="none" strike="noStrike" cap="none">
                <a:solidFill>
                  <a:schemeClr val="dk1"/>
                </a:solidFill>
                <a:latin typeface="Times New Roman"/>
                <a:ea typeface="Times New Roman"/>
                <a:cs typeface="Times New Roman"/>
                <a:sym typeface="Times New Roman"/>
              </a:rPr>
              <a:t>:</a:t>
            </a:r>
            <a:endParaRPr sz="2100" b="1"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1000"/>
              </a:spcBef>
              <a:spcAft>
                <a:spcPts val="0"/>
              </a:spcAft>
              <a:buClr>
                <a:schemeClr val="dk1"/>
              </a:buClr>
              <a:buSzPts val="2100"/>
              <a:buFont typeface="Times New Roman"/>
              <a:buAutoNum type="arabicPeriod"/>
            </a:pPr>
            <a:r>
              <a:rPr lang="en-IN" sz="2100" b="0" i="0" u="none" strike="noStrike" cap="none">
                <a:solidFill>
                  <a:schemeClr val="dk1"/>
                </a:solidFill>
                <a:latin typeface="Times New Roman"/>
                <a:ea typeface="Times New Roman"/>
                <a:cs typeface="Times New Roman"/>
                <a:sym typeface="Times New Roman"/>
              </a:rPr>
              <a:t>Host: This is the IP or </a:t>
            </a:r>
            <a:r>
              <a:rPr lang="en-IN" sz="2100" b="0" i="0" u="none" strike="noStrike" cap="none">
                <a:solidFill>
                  <a:schemeClr val="dk1"/>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URL</a:t>
            </a:r>
            <a:r>
              <a:rPr lang="en-IN" sz="2100" b="0" i="0" u="none" strike="noStrike" cap="none">
                <a:solidFill>
                  <a:schemeClr val="dk1"/>
                </a:solidFill>
                <a:latin typeface="Times New Roman"/>
                <a:ea typeface="Times New Roman"/>
                <a:cs typeface="Times New Roman"/>
                <a:sym typeface="Times New Roman"/>
              </a:rPr>
              <a:t> of the server that you’re making the request to.</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AutoNum type="arabicPeriod"/>
            </a:pPr>
            <a:r>
              <a:rPr lang="en-IN" sz="2100" b="0" i="0" u="none" strike="noStrike" cap="none">
                <a:solidFill>
                  <a:schemeClr val="dk1"/>
                </a:solidFill>
                <a:latin typeface="Times New Roman"/>
                <a:ea typeface="Times New Roman"/>
                <a:cs typeface="Times New Roman"/>
                <a:sym typeface="Times New Roman"/>
              </a:rPr>
              <a:t>User-agent: This parameter contains information about the client and its Operating System (OS). Typically, this outlines the browser that you’re using and its version.</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AutoNum type="arabicPeriod"/>
            </a:pPr>
            <a:r>
              <a:rPr lang="en-IN" sz="2100" b="0" i="0" u="none" strike="noStrike" cap="none">
                <a:solidFill>
                  <a:schemeClr val="dk1"/>
                </a:solidFill>
                <a:latin typeface="Times New Roman"/>
                <a:ea typeface="Times New Roman"/>
                <a:cs typeface="Times New Roman"/>
                <a:sym typeface="Times New Roman"/>
              </a:rPr>
              <a:t>Accept-language: This line tells the server what language the client prefers, in case there are multiple versions of the file that you’re requesting.</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AutoNum type="arabicPeriod"/>
            </a:pPr>
            <a:r>
              <a:rPr lang="en-IN" sz="2100" b="0" i="0" u="none" strike="noStrike" cap="none">
                <a:solidFill>
                  <a:schemeClr val="dk1"/>
                </a:solidFill>
                <a:latin typeface="Times New Roman"/>
                <a:ea typeface="Times New Roman"/>
                <a:cs typeface="Times New Roman"/>
                <a:sym typeface="Times New Roman"/>
              </a:rPr>
              <a:t>Accept-encoding: This line indicates the type of encoding or compression that the client can process.</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AutoNum type="arabicPeriod"/>
            </a:pPr>
            <a:r>
              <a:rPr lang="en-IN" sz="2100" b="0" i="0" u="none" strike="noStrike" cap="none">
                <a:solidFill>
                  <a:schemeClr val="dk1"/>
                </a:solidFill>
                <a:latin typeface="Times New Roman"/>
                <a:ea typeface="Times New Roman"/>
                <a:cs typeface="Times New Roman"/>
                <a:sym typeface="Times New Roman"/>
              </a:rPr>
              <a:t>Connection: This parameter tells the server whether to keep the connection alive or set a timeout for it. If the connection times out before completing the request, you’ll receive an error.</a:t>
            </a:r>
            <a:endParaRPr sz="2100" b="1" i="0" u="none" strike="noStrike" cap="none">
              <a:solidFill>
                <a:schemeClr val="dk1"/>
              </a:solidFill>
              <a:latin typeface="Times New Roman"/>
              <a:ea typeface="Times New Roman"/>
              <a:cs typeface="Times New Roman"/>
              <a:sym typeface="Times New Roman"/>
            </a:endParaRPr>
          </a:p>
        </p:txBody>
      </p:sp>
      <p:sp>
        <p:nvSpPr>
          <p:cNvPr id="199" name="Google Shape;199;g21c0f71f2b7_0_88"/>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2efecedff9a_0_1"/>
          <p:cNvSpPr txBox="1"/>
          <p:nvPr/>
        </p:nvSpPr>
        <p:spPr>
          <a:xfrm>
            <a:off x="372000" y="1230375"/>
            <a:ext cx="11448000" cy="402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000000"/>
                </a:solidFill>
                <a:latin typeface="Times New Roman"/>
                <a:ea typeface="Times New Roman"/>
                <a:cs typeface="Times New Roman"/>
                <a:sym typeface="Times New Roman"/>
              </a:rPr>
              <a:t>Network: </a:t>
            </a:r>
            <a:r>
              <a:rPr lang="en-IN" sz="2200" b="0" i="0" u="none" strike="noStrike" cap="none">
                <a:solidFill>
                  <a:srgbClr val="000000"/>
                </a:solidFill>
                <a:latin typeface="Times New Roman"/>
                <a:ea typeface="Times New Roman"/>
                <a:cs typeface="Times New Roman"/>
                <a:sym typeface="Times New Roman"/>
              </a:rPr>
              <a:t>A network consists of two or more computers that are linked in order to share resources (such as printers and CDs), exchange files, or allow electronic communications. The computers on a network may be linked through cables, telephone lines, radio waves, satellites, or infrared light beams. </a:t>
            </a: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p:txBody>
      </p:sp>
      <p:sp>
        <p:nvSpPr>
          <p:cNvPr id="89" name="Google Shape;89;g2efecedff9a_0_1"/>
          <p:cNvSpPr/>
          <p:nvPr/>
        </p:nvSpPr>
        <p:spPr>
          <a:xfrm>
            <a:off x="3093459" y="26731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pic>
        <p:nvPicPr>
          <p:cNvPr id="90" name="Google Shape;90;g2efecedff9a_0_1"/>
          <p:cNvPicPr preferRelativeResize="0"/>
          <p:nvPr/>
        </p:nvPicPr>
        <p:blipFill rotWithShape="1">
          <a:blip r:embed="rId3">
            <a:alphaModFix/>
          </a:blip>
          <a:srcRect/>
          <a:stretch/>
        </p:blipFill>
        <p:spPr>
          <a:xfrm>
            <a:off x="2597875" y="2459975"/>
            <a:ext cx="6996250" cy="3779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1c0f71f2b7_0_96"/>
          <p:cNvSpPr txBox="1"/>
          <p:nvPr/>
        </p:nvSpPr>
        <p:spPr>
          <a:xfrm>
            <a:off x="222950" y="1219200"/>
            <a:ext cx="11844900" cy="1302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40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HTTP Message Body</a:t>
            </a:r>
            <a:endParaRPr sz="1300" b="1" i="0" u="none" strike="noStrike" cap="none">
              <a:solidFill>
                <a:schemeClr val="dk1"/>
              </a:solidFill>
              <a:highlight>
                <a:srgbClr val="F9F5F3"/>
              </a:highlight>
              <a:latin typeface="Arial"/>
              <a:ea typeface="Arial"/>
              <a:cs typeface="Arial"/>
              <a:sym typeface="Arial"/>
            </a:endParaRPr>
          </a:p>
          <a:p>
            <a:pPr marL="457200" marR="0" lvl="0" indent="0" algn="l" rtl="0">
              <a:lnSpc>
                <a:spcPct val="115000"/>
              </a:lnSpc>
              <a:spcBef>
                <a:spcPts val="400"/>
              </a:spcBef>
              <a:spcAft>
                <a:spcPts val="100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The message body is the most straightforward part of an HTTP request. This contains the data that you’re either sending or receiving, depending on what request method you’re using.</a:t>
            </a:r>
            <a:endParaRPr sz="2100" b="0" i="0" u="none" strike="noStrike" cap="none">
              <a:solidFill>
                <a:schemeClr val="dk1"/>
              </a:solidFill>
              <a:latin typeface="Times New Roman"/>
              <a:ea typeface="Times New Roman"/>
              <a:cs typeface="Times New Roman"/>
              <a:sym typeface="Times New Roman"/>
            </a:endParaRPr>
          </a:p>
        </p:txBody>
      </p:sp>
      <p:pic>
        <p:nvPicPr>
          <p:cNvPr id="205" name="Google Shape;205;g21c0f71f2b7_0_96"/>
          <p:cNvPicPr preferRelativeResize="0"/>
          <p:nvPr/>
        </p:nvPicPr>
        <p:blipFill rotWithShape="1">
          <a:blip r:embed="rId3">
            <a:alphaModFix/>
          </a:blip>
          <a:srcRect/>
          <a:stretch/>
        </p:blipFill>
        <p:spPr>
          <a:xfrm>
            <a:off x="2694200" y="2521800"/>
            <a:ext cx="6567725" cy="3582400"/>
          </a:xfrm>
          <a:prstGeom prst="rect">
            <a:avLst/>
          </a:prstGeom>
          <a:noFill/>
          <a:ln>
            <a:noFill/>
          </a:ln>
        </p:spPr>
      </p:pic>
      <p:sp>
        <p:nvSpPr>
          <p:cNvPr id="206" name="Google Shape;206;g21c0f71f2b7_0_96"/>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g21c0f71f2b7_0_51"/>
          <p:cNvPicPr preferRelativeResize="0"/>
          <p:nvPr/>
        </p:nvPicPr>
        <p:blipFill rotWithShape="1">
          <a:blip r:embed="rId3">
            <a:alphaModFix/>
          </a:blip>
          <a:srcRect l="28911" t="21440" r="24063" b="7752"/>
          <a:stretch/>
        </p:blipFill>
        <p:spPr>
          <a:xfrm>
            <a:off x="990600" y="898275"/>
            <a:ext cx="8724601" cy="5862324"/>
          </a:xfrm>
          <a:prstGeom prst="rect">
            <a:avLst/>
          </a:prstGeom>
          <a:noFill/>
          <a:ln>
            <a:noFill/>
          </a:ln>
        </p:spPr>
      </p:pic>
      <p:sp>
        <p:nvSpPr>
          <p:cNvPr id="212" name="Google Shape;212;g21c0f71f2b7_0_51"/>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21c0f71f2b7_0_55"/>
          <p:cNvSpPr txBox="1"/>
          <p:nvPr/>
        </p:nvSpPr>
        <p:spPr>
          <a:xfrm>
            <a:off x="222950" y="609600"/>
            <a:ext cx="11844900" cy="5369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en-IN" sz="2100" b="1" i="0" u="none" strike="noStrike" cap="none" dirty="0">
                <a:solidFill>
                  <a:schemeClr val="dk1"/>
                </a:solidFill>
                <a:latin typeface="Times New Roman"/>
                <a:ea typeface="Times New Roman"/>
                <a:cs typeface="Times New Roman"/>
                <a:sym typeface="Times New Roman"/>
              </a:rPr>
              <a:t>HTTP Request: </a:t>
            </a:r>
            <a:endParaRPr sz="2100" b="1" i="0" u="none" strike="noStrike" cap="none" dirty="0">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000"/>
              <a:buFont typeface="Arial"/>
              <a:buNone/>
            </a:pPr>
            <a:r>
              <a:rPr lang="en-IN" sz="2000" b="0" i="0" u="none" strike="noStrike" cap="none" dirty="0">
                <a:solidFill>
                  <a:schemeClr val="dk1"/>
                </a:solidFill>
                <a:latin typeface="Times New Roman"/>
                <a:ea typeface="Times New Roman"/>
                <a:cs typeface="Times New Roman"/>
                <a:sym typeface="Times New Roman"/>
              </a:rPr>
              <a:t>An HTTP request is your browser connecting to the server and either asking for a specific resource or sending data to it. There are several types of HTTP request methods, which completely alter the type of response that you get from the server. The most common ones are:</a:t>
            </a:r>
            <a:endParaRPr sz="2000" b="0" i="0" u="none" strike="noStrike" cap="none" dirty="0">
              <a:solidFill>
                <a:schemeClr val="dk1"/>
              </a:solidFill>
              <a:latin typeface="Times New Roman"/>
              <a:ea typeface="Times New Roman"/>
              <a:cs typeface="Times New Roman"/>
              <a:sym typeface="Times New Roman"/>
            </a:endParaRPr>
          </a:p>
          <a:p>
            <a:pPr marL="457200" marR="0" lvl="0" indent="-355600" algn="l" rtl="0">
              <a:lnSpc>
                <a:spcPct val="115000"/>
              </a:lnSpc>
              <a:spcBef>
                <a:spcPts val="1000"/>
              </a:spcBef>
              <a:spcAft>
                <a:spcPts val="0"/>
              </a:spcAft>
              <a:buClr>
                <a:schemeClr val="dk1"/>
              </a:buClr>
              <a:buSzPts val="2000"/>
              <a:buFont typeface="Times New Roman"/>
              <a:buChar char="●"/>
            </a:pPr>
            <a:r>
              <a:rPr lang="en-IN" sz="2000" b="0" i="0" u="none" strike="noStrike" cap="none" dirty="0">
                <a:solidFill>
                  <a:schemeClr val="dk1"/>
                </a:solidFill>
                <a:latin typeface="Times New Roman"/>
                <a:ea typeface="Times New Roman"/>
                <a:cs typeface="Times New Roman"/>
                <a:sym typeface="Times New Roman"/>
              </a:rPr>
              <a:t>GET: This is the most frequently used HTTP request method by far. A GET request asks the server for a specific piece of information or resource. When you connect to a website, your browser usually sends several GET requests to receive the data that it needs for the page to load.</a:t>
            </a:r>
            <a:endParaRPr sz="2000" b="0" i="0" u="none" strike="noStrike" cap="none" dirty="0">
              <a:solidFill>
                <a:schemeClr val="dk1"/>
              </a:solidFill>
              <a:latin typeface="Times New Roman"/>
              <a:ea typeface="Times New Roman"/>
              <a:cs typeface="Times New Roman"/>
              <a:sym typeface="Times New Roman"/>
            </a:endParaRPr>
          </a:p>
          <a:p>
            <a:pPr marL="457200" marR="0" lvl="0" indent="-355600" algn="l" rtl="0">
              <a:lnSpc>
                <a:spcPct val="115000"/>
              </a:lnSpc>
              <a:spcBef>
                <a:spcPts val="0"/>
              </a:spcBef>
              <a:spcAft>
                <a:spcPts val="0"/>
              </a:spcAft>
              <a:buClr>
                <a:schemeClr val="dk1"/>
              </a:buClr>
              <a:buSzPts val="2000"/>
              <a:buFont typeface="Times New Roman"/>
              <a:buChar char="●"/>
            </a:pPr>
            <a:r>
              <a:rPr lang="en-IN" sz="2000" b="0" i="0" u="none" strike="noStrike" cap="none" dirty="0">
                <a:solidFill>
                  <a:schemeClr val="dk1"/>
                </a:solidFill>
                <a:latin typeface="Times New Roman"/>
                <a:ea typeface="Times New Roman"/>
                <a:cs typeface="Times New Roman"/>
                <a:sym typeface="Times New Roman"/>
              </a:rPr>
              <a:t>HEAD: With a HEAD request, you only receive the </a:t>
            </a:r>
            <a:r>
              <a:rPr lang="en-IN" sz="2000" b="0" i="0" u="none" strike="noStrike" cap="none" dirty="0">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header information</a:t>
            </a:r>
            <a:r>
              <a:rPr lang="en-IN" sz="2000" b="0" i="0" u="none" strike="noStrike" cap="none" dirty="0">
                <a:solidFill>
                  <a:schemeClr val="dk1"/>
                </a:solidFill>
                <a:latin typeface="Times New Roman"/>
                <a:ea typeface="Times New Roman"/>
                <a:cs typeface="Times New Roman"/>
                <a:sym typeface="Times New Roman"/>
              </a:rPr>
              <a:t> of the page that you want to load. You can use this type of HTTP request to find out the size of a document before you download it using GET.</a:t>
            </a:r>
            <a:endParaRPr sz="2000" b="0" i="0" u="none" strike="noStrike" cap="none" dirty="0">
              <a:solidFill>
                <a:schemeClr val="dk1"/>
              </a:solidFill>
              <a:latin typeface="Times New Roman"/>
              <a:ea typeface="Times New Roman"/>
              <a:cs typeface="Times New Roman"/>
              <a:sym typeface="Times New Roman"/>
            </a:endParaRPr>
          </a:p>
          <a:p>
            <a:pPr marL="457200" marR="0" lvl="0" indent="-355600" algn="l" rtl="0">
              <a:lnSpc>
                <a:spcPct val="115000"/>
              </a:lnSpc>
              <a:spcBef>
                <a:spcPts val="0"/>
              </a:spcBef>
              <a:spcAft>
                <a:spcPts val="0"/>
              </a:spcAft>
              <a:buClr>
                <a:schemeClr val="dk1"/>
              </a:buClr>
              <a:buSzPts val="2000"/>
              <a:buFont typeface="Times New Roman"/>
              <a:buChar char="●"/>
            </a:pPr>
            <a:r>
              <a:rPr lang="en-IN" sz="2000" b="0" i="0" u="none" strike="noStrike" cap="none" dirty="0">
                <a:solidFill>
                  <a:schemeClr val="dk1"/>
                </a:solidFill>
                <a:latin typeface="Times New Roman"/>
                <a:ea typeface="Times New Roman"/>
                <a:cs typeface="Times New Roman"/>
                <a:sym typeface="Times New Roman"/>
              </a:rPr>
              <a:t>POST: Your browser uses the POST HTTP request method when it needs to send data to the server. For example, if you fill out a contact form on a website and submit it, you’re using a POST request so the server receives that information.</a:t>
            </a:r>
            <a:endParaRPr sz="2000" b="0" i="0" u="none" strike="noStrike" cap="none" dirty="0">
              <a:solidFill>
                <a:schemeClr val="dk1"/>
              </a:solidFill>
              <a:latin typeface="Times New Roman"/>
              <a:ea typeface="Times New Roman"/>
              <a:cs typeface="Times New Roman"/>
              <a:sym typeface="Times New Roman"/>
            </a:endParaRPr>
          </a:p>
          <a:p>
            <a:pPr marL="457200" marR="0" lvl="0" indent="-355600" algn="l" rtl="0">
              <a:lnSpc>
                <a:spcPct val="115000"/>
              </a:lnSpc>
              <a:spcBef>
                <a:spcPts val="0"/>
              </a:spcBef>
              <a:spcAft>
                <a:spcPts val="0"/>
              </a:spcAft>
              <a:buClr>
                <a:schemeClr val="dk1"/>
              </a:buClr>
              <a:buSzPts val="2000"/>
              <a:buFont typeface="Times New Roman"/>
              <a:buChar char="●"/>
            </a:pPr>
            <a:r>
              <a:rPr lang="en-IN" sz="2000" b="0" i="0" u="none" strike="noStrike" cap="none" dirty="0">
                <a:solidFill>
                  <a:schemeClr val="dk1"/>
                </a:solidFill>
                <a:latin typeface="Times New Roman"/>
                <a:ea typeface="Times New Roman"/>
                <a:cs typeface="Times New Roman"/>
                <a:sym typeface="Times New Roman"/>
              </a:rPr>
              <a:t>PUT: PUT requests are similar in functionality to the POST method. However, instead of submitting data, you use PUT requests to update information that already exists on the end server.</a:t>
            </a:r>
            <a:endParaRPr sz="2000" b="1" i="0" u="none" strike="noStrike" cap="none" dirty="0">
              <a:solidFill>
                <a:schemeClr val="dk1"/>
              </a:solidFill>
              <a:latin typeface="Times New Roman"/>
              <a:ea typeface="Times New Roman"/>
              <a:cs typeface="Times New Roman"/>
              <a:sym typeface="Times New Roman"/>
            </a:endParaRPr>
          </a:p>
        </p:txBody>
      </p:sp>
      <p:sp>
        <p:nvSpPr>
          <p:cNvPr id="218" name="Google Shape;218;g21c0f71f2b7_0_55"/>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21c0f71f2b7_0_105"/>
          <p:cNvSpPr txBox="1"/>
          <p:nvPr/>
        </p:nvSpPr>
        <p:spPr>
          <a:xfrm>
            <a:off x="222950" y="914400"/>
            <a:ext cx="11844900" cy="2625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GET request method: </a:t>
            </a:r>
            <a:endParaRPr sz="2100" b="1"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In this request, one is asking for a resource located at a specified URL to be retrieved.</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Whenever you click on a link, type in a URL in your browser, or click on a bookmark, you are usually making a GET request.</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Data can also be transmitted through GET request – through the URL as query string</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Arial"/>
              <a:buNone/>
            </a:pPr>
            <a:endParaRPr sz="21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100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pic>
        <p:nvPicPr>
          <p:cNvPr id="224" name="Google Shape;224;g21c0f71f2b7_0_105"/>
          <p:cNvPicPr preferRelativeResize="0"/>
          <p:nvPr/>
        </p:nvPicPr>
        <p:blipFill rotWithShape="1">
          <a:blip r:embed="rId3">
            <a:alphaModFix/>
          </a:blip>
          <a:srcRect l="24200" t="31554" r="42365" b="46720"/>
          <a:stretch/>
        </p:blipFill>
        <p:spPr>
          <a:xfrm>
            <a:off x="2892915" y="3104280"/>
            <a:ext cx="5584679" cy="2039040"/>
          </a:xfrm>
          <a:prstGeom prst="rect">
            <a:avLst/>
          </a:prstGeom>
          <a:noFill/>
          <a:ln>
            <a:noFill/>
          </a:ln>
        </p:spPr>
      </p:pic>
      <p:sp>
        <p:nvSpPr>
          <p:cNvPr id="225" name="Google Shape;225;g21c0f71f2b7_0_105"/>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21c0f71f2b7_0_110"/>
          <p:cNvSpPr txBox="1"/>
          <p:nvPr/>
        </p:nvSpPr>
        <p:spPr>
          <a:xfrm>
            <a:off x="-5650" y="990600"/>
            <a:ext cx="6326100" cy="4904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POST request method: </a:t>
            </a:r>
            <a:endParaRPr sz="2100" b="1"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This method is normally used to transmit data to the server using an HTML form.</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Used when the user wants to change the data/content at server.</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No limitation on data length ; GET has limitation</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While making changes to data – use POST not GET ; due to security issues</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Example : Adding a new user through a signup modal, Posting a message to a bulletin board, newsgroup, mailing list, or similar group of articles.</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100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pic>
        <p:nvPicPr>
          <p:cNvPr id="231" name="Google Shape;231;g21c0f71f2b7_0_110"/>
          <p:cNvPicPr preferRelativeResize="0"/>
          <p:nvPr/>
        </p:nvPicPr>
        <p:blipFill rotWithShape="1">
          <a:blip r:embed="rId3">
            <a:alphaModFix/>
          </a:blip>
          <a:srcRect l="35158" t="28836" r="12406" b="16876"/>
          <a:stretch/>
        </p:blipFill>
        <p:spPr>
          <a:xfrm>
            <a:off x="6320450" y="1354650"/>
            <a:ext cx="5747401" cy="3344907"/>
          </a:xfrm>
          <a:prstGeom prst="rect">
            <a:avLst/>
          </a:prstGeom>
          <a:noFill/>
          <a:ln>
            <a:noFill/>
          </a:ln>
        </p:spPr>
      </p:pic>
      <p:sp>
        <p:nvSpPr>
          <p:cNvPr id="232" name="Google Shape;232;g21c0f71f2b7_0_110"/>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21c0f71f2b7_0_116"/>
          <p:cNvPicPr preferRelativeResize="0"/>
          <p:nvPr/>
        </p:nvPicPr>
        <p:blipFill rotWithShape="1">
          <a:blip r:embed="rId3">
            <a:alphaModFix/>
          </a:blip>
          <a:srcRect l="29748" t="41421" r="35150" b="7502"/>
          <a:stretch/>
        </p:blipFill>
        <p:spPr>
          <a:xfrm>
            <a:off x="368440" y="1021930"/>
            <a:ext cx="5714641" cy="4675680"/>
          </a:xfrm>
          <a:prstGeom prst="rect">
            <a:avLst/>
          </a:prstGeom>
          <a:noFill/>
          <a:ln>
            <a:noFill/>
          </a:ln>
        </p:spPr>
      </p:pic>
      <p:sp>
        <p:nvSpPr>
          <p:cNvPr id="238" name="Google Shape;238;g21c0f71f2b7_0_116"/>
          <p:cNvSpPr txBox="1"/>
          <p:nvPr/>
        </p:nvSpPr>
        <p:spPr>
          <a:xfrm>
            <a:off x="6383400" y="1462500"/>
            <a:ext cx="5488500" cy="1098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IN" sz="1800" b="0" i="0" u="none" strike="noStrike" cap="none">
                <a:solidFill>
                  <a:srgbClr val="595959"/>
                </a:solidFill>
                <a:latin typeface="Times New Roman"/>
                <a:ea typeface="Times New Roman"/>
                <a:cs typeface="Times New Roman"/>
                <a:sym typeface="Times New Roman"/>
              </a:rPr>
              <a:t>PUT is best used when you are updating or replacing existing data on the server; POST is only to create/add new data.</a:t>
            </a:r>
            <a:endParaRPr sz="1400" b="0" i="0" u="none" strike="noStrike" cap="none">
              <a:solidFill>
                <a:srgbClr val="000000"/>
              </a:solidFill>
              <a:latin typeface="Times New Roman"/>
              <a:ea typeface="Times New Roman"/>
              <a:cs typeface="Times New Roman"/>
              <a:sym typeface="Times New Roman"/>
            </a:endParaRPr>
          </a:p>
        </p:txBody>
      </p:sp>
      <p:sp>
        <p:nvSpPr>
          <p:cNvPr id="239" name="Google Shape;239;g21c0f71f2b7_0_116"/>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aphicFrame>
        <p:nvGraphicFramePr>
          <p:cNvPr id="244" name="Google Shape;244;g21c0f71f2b7_0_122"/>
          <p:cNvGraphicFramePr/>
          <p:nvPr/>
        </p:nvGraphicFramePr>
        <p:xfrm>
          <a:off x="2362200" y="762000"/>
          <a:ext cx="6667500" cy="5834253"/>
        </p:xfrm>
        <a:graphic>
          <a:graphicData uri="http://schemas.openxmlformats.org/drawingml/2006/table">
            <a:tbl>
              <a:tblPr>
                <a:solidFill>
                  <a:srgbClr val="FFFFFF"/>
                </a:solidFill>
                <a:tableStyleId>{DACF4769-FF16-4661-8077-EBFF9AD91FE1}</a:tableStyleId>
              </a:tblPr>
              <a:tblGrid>
                <a:gridCol w="3333750">
                  <a:extLst>
                    <a:ext uri="{9D8B030D-6E8A-4147-A177-3AD203B41FA5}">
                      <a16:colId xmlns:a16="http://schemas.microsoft.com/office/drawing/2014/main" val="20000"/>
                    </a:ext>
                  </a:extLst>
                </a:gridCol>
                <a:gridCol w="3333750">
                  <a:extLst>
                    <a:ext uri="{9D8B030D-6E8A-4147-A177-3AD203B41FA5}">
                      <a16:colId xmlns:a16="http://schemas.microsoft.com/office/drawing/2014/main" val="20001"/>
                    </a:ext>
                  </a:extLst>
                </a:gridCol>
              </a:tblGrid>
              <a:tr h="552450">
                <a:tc>
                  <a:txBody>
                    <a:bodyPr/>
                    <a:lstStyle/>
                    <a:p>
                      <a:pPr marL="0" marR="0" lvl="0" indent="0" algn="ctr" rtl="0">
                        <a:lnSpc>
                          <a:spcPct val="115000"/>
                        </a:lnSpc>
                        <a:spcBef>
                          <a:spcPts val="0"/>
                        </a:spcBef>
                        <a:spcAft>
                          <a:spcPts val="0"/>
                        </a:spcAft>
                        <a:buClr>
                          <a:srgbClr val="000000"/>
                        </a:buClr>
                        <a:buSzPts val="1250"/>
                        <a:buFont typeface="Arial"/>
                        <a:buNone/>
                      </a:pPr>
                      <a:r>
                        <a:rPr lang="en-IN" sz="1250" b="1" u="none" strike="noStrike" cap="none">
                          <a:solidFill>
                            <a:srgbClr val="273239"/>
                          </a:solidFill>
                          <a:highlight>
                            <a:srgbClr val="FFFFFF"/>
                          </a:highlight>
                          <a:latin typeface="Nunito"/>
                          <a:ea typeface="Nunito"/>
                          <a:cs typeface="Nunito"/>
                          <a:sym typeface="Nunito"/>
                        </a:rPr>
                        <a:t>HTTP GET</a:t>
                      </a:r>
                      <a:endParaRPr sz="1250" b="1"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50"/>
                        <a:buFont typeface="Arial"/>
                        <a:buNone/>
                      </a:pPr>
                      <a:r>
                        <a:rPr lang="en-IN" sz="1250" b="1" u="none" strike="noStrike" cap="none">
                          <a:solidFill>
                            <a:srgbClr val="273239"/>
                          </a:solidFill>
                          <a:highlight>
                            <a:srgbClr val="FFFFFF"/>
                          </a:highlight>
                          <a:latin typeface="Nunito"/>
                          <a:ea typeface="Nunito"/>
                          <a:cs typeface="Nunito"/>
                          <a:sym typeface="Nunito"/>
                        </a:rPr>
                        <a:t>HTTP POST</a:t>
                      </a:r>
                      <a:endParaRPr sz="1250" b="1"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extLst>
                  <a:ext uri="{0D108BD9-81ED-4DB2-BD59-A6C34878D82A}">
                    <a16:rowId xmlns:a16="http://schemas.microsoft.com/office/drawing/2014/main" val="10000"/>
                  </a:ext>
                </a:extLst>
              </a:tr>
              <a:tr h="1171575">
                <a:tc>
                  <a:txBody>
                    <a:bodyPr/>
                    <a:lstStyle/>
                    <a:p>
                      <a:pPr marL="0" marR="0" lvl="0" indent="0" algn="ctr" rtl="0">
                        <a:lnSpc>
                          <a:spcPct val="115000"/>
                        </a:lnSpc>
                        <a:spcBef>
                          <a:spcPts val="0"/>
                        </a:spcBef>
                        <a:spcAft>
                          <a:spcPts val="0"/>
                        </a:spcAft>
                        <a:buClr>
                          <a:srgbClr val="000000"/>
                        </a:buClr>
                        <a:buSzPts val="1250"/>
                        <a:buFont typeface="Arial"/>
                        <a:buNone/>
                      </a:pPr>
                      <a:r>
                        <a:rPr lang="en-IN" sz="1250" u="none" strike="noStrike" cap="none">
                          <a:solidFill>
                            <a:srgbClr val="273239"/>
                          </a:solidFill>
                          <a:highlight>
                            <a:srgbClr val="FFFFFF"/>
                          </a:highlight>
                          <a:latin typeface="Nunito"/>
                          <a:ea typeface="Nunito"/>
                          <a:cs typeface="Nunito"/>
                          <a:sym typeface="Nunito"/>
                        </a:rPr>
                        <a:t>In GET method we can not send large amount of data rather limited data of some number of characters is sent because the request parameter is appended into the URL. </a:t>
                      </a:r>
                      <a:endParaRPr sz="1250"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50"/>
                        <a:buFont typeface="Arial"/>
                        <a:buNone/>
                      </a:pPr>
                      <a:r>
                        <a:rPr lang="en-IN" sz="1250" u="none" strike="noStrike" cap="none">
                          <a:solidFill>
                            <a:srgbClr val="273239"/>
                          </a:solidFill>
                          <a:highlight>
                            <a:srgbClr val="FFFFFF"/>
                          </a:highlight>
                          <a:latin typeface="Nunito"/>
                          <a:ea typeface="Nunito"/>
                          <a:cs typeface="Nunito"/>
                          <a:sym typeface="Nunito"/>
                        </a:rPr>
                        <a:t>In POST method large amount of data can be sent because the request parameter is appended into the body.</a:t>
                      </a:r>
                      <a:endParaRPr sz="1250"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extLst>
                  <a:ext uri="{0D108BD9-81ED-4DB2-BD59-A6C34878D82A}">
                    <a16:rowId xmlns:a16="http://schemas.microsoft.com/office/drawing/2014/main" val="10001"/>
                  </a:ext>
                </a:extLst>
              </a:tr>
              <a:tr h="809625">
                <a:tc>
                  <a:txBody>
                    <a:bodyPr/>
                    <a:lstStyle/>
                    <a:p>
                      <a:pPr marL="0" marR="0" lvl="0" indent="0" algn="ctr" rtl="0">
                        <a:lnSpc>
                          <a:spcPct val="115000"/>
                        </a:lnSpc>
                        <a:spcBef>
                          <a:spcPts val="0"/>
                        </a:spcBef>
                        <a:spcAft>
                          <a:spcPts val="0"/>
                        </a:spcAft>
                        <a:buClr>
                          <a:srgbClr val="000000"/>
                        </a:buClr>
                        <a:buSzPts val="1250"/>
                        <a:buFont typeface="Arial"/>
                        <a:buNone/>
                      </a:pPr>
                      <a:r>
                        <a:rPr lang="en-IN" sz="1250" u="none" strike="noStrike" cap="none">
                          <a:solidFill>
                            <a:srgbClr val="273239"/>
                          </a:solidFill>
                          <a:highlight>
                            <a:srgbClr val="FFFFFF"/>
                          </a:highlight>
                          <a:latin typeface="Nunito"/>
                          <a:ea typeface="Nunito"/>
                          <a:cs typeface="Nunito"/>
                          <a:sym typeface="Nunito"/>
                        </a:rPr>
                        <a:t>GET request is comparatively better than Post so it is used more than the Post request.</a:t>
                      </a:r>
                      <a:endParaRPr sz="1250"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50"/>
                        <a:buFont typeface="Arial"/>
                        <a:buNone/>
                      </a:pPr>
                      <a:r>
                        <a:rPr lang="en-IN" sz="1250" u="none" strike="noStrike" cap="none">
                          <a:solidFill>
                            <a:srgbClr val="273239"/>
                          </a:solidFill>
                          <a:highlight>
                            <a:srgbClr val="FFFFFF"/>
                          </a:highlight>
                          <a:latin typeface="Nunito"/>
                          <a:ea typeface="Nunito"/>
                          <a:cs typeface="Nunito"/>
                          <a:sym typeface="Nunito"/>
                        </a:rPr>
                        <a:t>POST request is comparatively less better than Get method, so it is used less than the Get request.</a:t>
                      </a:r>
                      <a:endParaRPr sz="1250"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extLst>
                  <a:ext uri="{0D108BD9-81ED-4DB2-BD59-A6C34878D82A}">
                    <a16:rowId xmlns:a16="http://schemas.microsoft.com/office/drawing/2014/main" val="10002"/>
                  </a:ext>
                </a:extLst>
              </a:tr>
              <a:tr h="638175">
                <a:tc>
                  <a:txBody>
                    <a:bodyPr/>
                    <a:lstStyle/>
                    <a:p>
                      <a:pPr marL="0" marR="0" lvl="0" indent="0" algn="ctr" rtl="0">
                        <a:lnSpc>
                          <a:spcPct val="115000"/>
                        </a:lnSpc>
                        <a:spcBef>
                          <a:spcPts val="0"/>
                        </a:spcBef>
                        <a:spcAft>
                          <a:spcPts val="0"/>
                        </a:spcAft>
                        <a:buClr>
                          <a:srgbClr val="000000"/>
                        </a:buClr>
                        <a:buSzPts val="1250"/>
                        <a:buFont typeface="Arial"/>
                        <a:buNone/>
                      </a:pPr>
                      <a:r>
                        <a:rPr lang="en-IN" sz="1250" u="none" strike="noStrike" cap="none">
                          <a:solidFill>
                            <a:srgbClr val="273239"/>
                          </a:solidFill>
                          <a:highlight>
                            <a:srgbClr val="FFFFFF"/>
                          </a:highlight>
                          <a:latin typeface="Nunito"/>
                          <a:ea typeface="Nunito"/>
                          <a:cs typeface="Nunito"/>
                          <a:sym typeface="Nunito"/>
                        </a:rPr>
                        <a:t>GET requests are only used to request data (not modify)</a:t>
                      </a:r>
                      <a:endParaRPr sz="1250"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50"/>
                        <a:buFont typeface="Arial"/>
                        <a:buNone/>
                      </a:pPr>
                      <a:r>
                        <a:rPr lang="en-IN" sz="1250" u="none" strike="noStrike" cap="none">
                          <a:solidFill>
                            <a:srgbClr val="273239"/>
                          </a:solidFill>
                          <a:highlight>
                            <a:srgbClr val="FFFFFF"/>
                          </a:highlight>
                          <a:latin typeface="Nunito"/>
                          <a:ea typeface="Nunito"/>
                          <a:cs typeface="Nunito"/>
                          <a:sym typeface="Nunito"/>
                        </a:rPr>
                        <a:t>POST requests can be used to create and modify data.</a:t>
                      </a:r>
                      <a:endParaRPr sz="1250"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extLst>
                  <a:ext uri="{0D108BD9-81ED-4DB2-BD59-A6C34878D82A}">
                    <a16:rowId xmlns:a16="http://schemas.microsoft.com/office/drawing/2014/main" val="10003"/>
                  </a:ext>
                </a:extLst>
              </a:tr>
              <a:tr h="809625">
                <a:tc>
                  <a:txBody>
                    <a:bodyPr/>
                    <a:lstStyle/>
                    <a:p>
                      <a:pPr marL="0" marR="0" lvl="0" indent="0" algn="ctr" rtl="0">
                        <a:lnSpc>
                          <a:spcPct val="115000"/>
                        </a:lnSpc>
                        <a:spcBef>
                          <a:spcPts val="0"/>
                        </a:spcBef>
                        <a:spcAft>
                          <a:spcPts val="0"/>
                        </a:spcAft>
                        <a:buClr>
                          <a:srgbClr val="000000"/>
                        </a:buClr>
                        <a:buSzPts val="1250"/>
                        <a:buFont typeface="Arial"/>
                        <a:buNone/>
                      </a:pPr>
                      <a:r>
                        <a:rPr lang="en-IN" sz="1250" u="none" strike="noStrike" cap="none">
                          <a:solidFill>
                            <a:srgbClr val="273239"/>
                          </a:solidFill>
                          <a:highlight>
                            <a:srgbClr val="FFFFFF"/>
                          </a:highlight>
                          <a:latin typeface="Nunito"/>
                          <a:ea typeface="Nunito"/>
                          <a:cs typeface="Nunito"/>
                          <a:sym typeface="Nunito"/>
                        </a:rPr>
                        <a:t>GET request is comparatively less secure because the data is exposed in the URL bar.</a:t>
                      </a:r>
                      <a:endParaRPr sz="1250"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50"/>
                        <a:buFont typeface="Arial"/>
                        <a:buNone/>
                      </a:pPr>
                      <a:r>
                        <a:rPr lang="en-IN" sz="1250" u="none" strike="noStrike" cap="none">
                          <a:solidFill>
                            <a:srgbClr val="273239"/>
                          </a:solidFill>
                          <a:highlight>
                            <a:srgbClr val="FFFFFF"/>
                          </a:highlight>
                          <a:latin typeface="Nunito"/>
                          <a:ea typeface="Nunito"/>
                          <a:cs typeface="Nunito"/>
                          <a:sym typeface="Nunito"/>
                        </a:rPr>
                        <a:t>POST request is comparatively more secure because the data is not exposed in the URL bar.</a:t>
                      </a:r>
                      <a:endParaRPr sz="1250"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extLst>
                  <a:ext uri="{0D108BD9-81ED-4DB2-BD59-A6C34878D82A}">
                    <a16:rowId xmlns:a16="http://schemas.microsoft.com/office/drawing/2014/main" val="10004"/>
                  </a:ext>
                </a:extLst>
              </a:tr>
              <a:tr h="638175">
                <a:tc>
                  <a:txBody>
                    <a:bodyPr/>
                    <a:lstStyle/>
                    <a:p>
                      <a:pPr marL="0" marR="0" lvl="0" indent="0" algn="ctr" rtl="0">
                        <a:lnSpc>
                          <a:spcPct val="115000"/>
                        </a:lnSpc>
                        <a:spcBef>
                          <a:spcPts val="0"/>
                        </a:spcBef>
                        <a:spcAft>
                          <a:spcPts val="0"/>
                        </a:spcAft>
                        <a:buClr>
                          <a:srgbClr val="000000"/>
                        </a:buClr>
                        <a:buSzPts val="1250"/>
                        <a:buFont typeface="Arial"/>
                        <a:buNone/>
                      </a:pPr>
                      <a:r>
                        <a:rPr lang="en-IN" sz="1250" u="none" strike="noStrike" cap="none">
                          <a:solidFill>
                            <a:srgbClr val="273239"/>
                          </a:solidFill>
                          <a:highlight>
                            <a:srgbClr val="FFFFFF"/>
                          </a:highlight>
                          <a:latin typeface="Nunito"/>
                          <a:ea typeface="Nunito"/>
                          <a:cs typeface="Nunito"/>
                          <a:sym typeface="Nunito"/>
                        </a:rPr>
                        <a:t>Request made through GET method are stored in Browser history.</a:t>
                      </a:r>
                      <a:endParaRPr sz="1250"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50"/>
                        <a:buFont typeface="Arial"/>
                        <a:buNone/>
                      </a:pPr>
                      <a:r>
                        <a:rPr lang="en-IN" sz="1250" u="none" strike="noStrike" cap="none">
                          <a:solidFill>
                            <a:srgbClr val="273239"/>
                          </a:solidFill>
                          <a:highlight>
                            <a:srgbClr val="FFFFFF"/>
                          </a:highlight>
                          <a:latin typeface="Nunito"/>
                          <a:ea typeface="Nunito"/>
                          <a:cs typeface="Nunito"/>
                          <a:sym typeface="Nunito"/>
                        </a:rPr>
                        <a:t>Request made through POST method is not stored in Browser history.</a:t>
                      </a:r>
                      <a:endParaRPr sz="1250"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extLst>
                  <a:ext uri="{0D108BD9-81ED-4DB2-BD59-A6C34878D82A}">
                    <a16:rowId xmlns:a16="http://schemas.microsoft.com/office/drawing/2014/main" val="10005"/>
                  </a:ext>
                </a:extLst>
              </a:tr>
              <a:tr h="638175">
                <a:tc>
                  <a:txBody>
                    <a:bodyPr/>
                    <a:lstStyle/>
                    <a:p>
                      <a:pPr marL="0" marR="0" lvl="0" indent="0" algn="ctr" rtl="0">
                        <a:lnSpc>
                          <a:spcPct val="115000"/>
                        </a:lnSpc>
                        <a:spcBef>
                          <a:spcPts val="0"/>
                        </a:spcBef>
                        <a:spcAft>
                          <a:spcPts val="0"/>
                        </a:spcAft>
                        <a:buClr>
                          <a:srgbClr val="000000"/>
                        </a:buClr>
                        <a:buSzPts val="1250"/>
                        <a:buFont typeface="Arial"/>
                        <a:buNone/>
                      </a:pPr>
                      <a:r>
                        <a:rPr lang="en-IN" sz="1250" u="none" strike="noStrike" cap="none">
                          <a:solidFill>
                            <a:srgbClr val="273239"/>
                          </a:solidFill>
                          <a:highlight>
                            <a:srgbClr val="FFFFFF"/>
                          </a:highlight>
                          <a:latin typeface="Nunito"/>
                          <a:ea typeface="Nunito"/>
                          <a:cs typeface="Nunito"/>
                          <a:sym typeface="Nunito"/>
                        </a:rPr>
                        <a:t>GET method request can be saved as bookmark in browser.</a:t>
                      </a:r>
                      <a:endParaRPr sz="1250"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50"/>
                        <a:buFont typeface="Arial"/>
                        <a:buNone/>
                      </a:pPr>
                      <a:r>
                        <a:rPr lang="en-IN" sz="1250" u="none" strike="noStrike" cap="none">
                          <a:solidFill>
                            <a:srgbClr val="273239"/>
                          </a:solidFill>
                          <a:highlight>
                            <a:srgbClr val="FFFFFF"/>
                          </a:highlight>
                          <a:latin typeface="Nunito"/>
                          <a:ea typeface="Nunito"/>
                          <a:cs typeface="Nunito"/>
                          <a:sym typeface="Nunito"/>
                        </a:rPr>
                        <a:t>POST method request can not be saved as bookmark in browser.</a:t>
                      </a:r>
                      <a:endParaRPr sz="1250"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45" name="Google Shape;245;g21c0f71f2b7_0_122"/>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graphicFrame>
        <p:nvGraphicFramePr>
          <p:cNvPr id="250" name="Google Shape;250;g21c0f71f2b7_0_131"/>
          <p:cNvGraphicFramePr/>
          <p:nvPr/>
        </p:nvGraphicFramePr>
        <p:xfrm>
          <a:off x="2616925" y="1076325"/>
          <a:ext cx="6667500" cy="4524502"/>
        </p:xfrm>
        <a:graphic>
          <a:graphicData uri="http://schemas.openxmlformats.org/drawingml/2006/table">
            <a:tbl>
              <a:tblPr>
                <a:solidFill>
                  <a:srgbClr val="FFFFFF"/>
                </a:solidFill>
                <a:tableStyleId>{DACF4769-FF16-4661-8077-EBFF9AD91FE1}</a:tableStyleId>
              </a:tblPr>
              <a:tblGrid>
                <a:gridCol w="3333750">
                  <a:extLst>
                    <a:ext uri="{9D8B030D-6E8A-4147-A177-3AD203B41FA5}">
                      <a16:colId xmlns:a16="http://schemas.microsoft.com/office/drawing/2014/main" val="20000"/>
                    </a:ext>
                  </a:extLst>
                </a:gridCol>
                <a:gridCol w="3333750">
                  <a:extLst>
                    <a:ext uri="{9D8B030D-6E8A-4147-A177-3AD203B41FA5}">
                      <a16:colId xmlns:a16="http://schemas.microsoft.com/office/drawing/2014/main" val="20001"/>
                    </a:ext>
                  </a:extLst>
                </a:gridCol>
              </a:tblGrid>
              <a:tr h="638175">
                <a:tc>
                  <a:txBody>
                    <a:bodyPr/>
                    <a:lstStyle/>
                    <a:p>
                      <a:pPr marL="0" marR="0" lvl="0" indent="0" algn="ctr" rtl="0">
                        <a:lnSpc>
                          <a:spcPct val="115000"/>
                        </a:lnSpc>
                        <a:spcBef>
                          <a:spcPts val="0"/>
                        </a:spcBef>
                        <a:spcAft>
                          <a:spcPts val="0"/>
                        </a:spcAft>
                        <a:buClr>
                          <a:srgbClr val="000000"/>
                        </a:buClr>
                        <a:buSzPts val="1250"/>
                        <a:buFont typeface="Arial"/>
                        <a:buNone/>
                      </a:pPr>
                      <a:r>
                        <a:rPr lang="en-IN" sz="1250" b="1" u="none" strike="noStrike" cap="none">
                          <a:solidFill>
                            <a:srgbClr val="273239"/>
                          </a:solidFill>
                          <a:highlight>
                            <a:srgbClr val="FFFFFF"/>
                          </a:highlight>
                          <a:latin typeface="Nunito"/>
                          <a:ea typeface="Nunito"/>
                          <a:cs typeface="Nunito"/>
                          <a:sym typeface="Nunito"/>
                        </a:rPr>
                        <a:t>HTTP GET</a:t>
                      </a:r>
                      <a:endParaRPr sz="1250" b="1"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50"/>
                        <a:buFont typeface="Arial"/>
                        <a:buNone/>
                      </a:pPr>
                      <a:r>
                        <a:rPr lang="en-IN" sz="1250" b="1" u="none" strike="noStrike" cap="none">
                          <a:solidFill>
                            <a:srgbClr val="273239"/>
                          </a:solidFill>
                          <a:highlight>
                            <a:srgbClr val="FFFFFF"/>
                          </a:highlight>
                          <a:latin typeface="Nunito"/>
                          <a:ea typeface="Nunito"/>
                          <a:cs typeface="Nunito"/>
                          <a:sym typeface="Nunito"/>
                        </a:rPr>
                        <a:t>HTTP POST</a:t>
                      </a:r>
                      <a:endParaRPr sz="1250" b="1"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extLst>
                  <a:ext uri="{0D108BD9-81ED-4DB2-BD59-A6C34878D82A}">
                    <a16:rowId xmlns:a16="http://schemas.microsoft.com/office/drawing/2014/main" val="10000"/>
                  </a:ext>
                </a:extLst>
              </a:tr>
              <a:tr h="638175">
                <a:tc>
                  <a:txBody>
                    <a:bodyPr/>
                    <a:lstStyle/>
                    <a:p>
                      <a:pPr marL="0" marR="0" lvl="0" indent="0" algn="ctr" rtl="0">
                        <a:lnSpc>
                          <a:spcPct val="115000"/>
                        </a:lnSpc>
                        <a:spcBef>
                          <a:spcPts val="0"/>
                        </a:spcBef>
                        <a:spcAft>
                          <a:spcPts val="0"/>
                        </a:spcAft>
                        <a:buClr>
                          <a:srgbClr val="000000"/>
                        </a:buClr>
                        <a:buSzPts val="1250"/>
                        <a:buFont typeface="Arial"/>
                        <a:buNone/>
                      </a:pPr>
                      <a:r>
                        <a:rPr lang="en-IN" sz="1250" u="none" strike="noStrike" cap="none">
                          <a:solidFill>
                            <a:srgbClr val="273239"/>
                          </a:solidFill>
                          <a:highlight>
                            <a:srgbClr val="FFFFFF"/>
                          </a:highlight>
                          <a:latin typeface="Nunito"/>
                          <a:ea typeface="Nunito"/>
                          <a:cs typeface="Nunito"/>
                          <a:sym typeface="Nunito"/>
                        </a:rPr>
                        <a:t>Request made through GET method are stored in cache memory of Browser. </a:t>
                      </a:r>
                      <a:endParaRPr sz="1250"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50"/>
                        <a:buFont typeface="Arial"/>
                        <a:buNone/>
                      </a:pPr>
                      <a:r>
                        <a:rPr lang="en-IN" sz="1250" u="none" strike="noStrike" cap="none">
                          <a:solidFill>
                            <a:srgbClr val="273239"/>
                          </a:solidFill>
                          <a:highlight>
                            <a:srgbClr val="FFFFFF"/>
                          </a:highlight>
                          <a:latin typeface="Nunito"/>
                          <a:ea typeface="Nunito"/>
                          <a:cs typeface="Nunito"/>
                          <a:sym typeface="Nunito"/>
                        </a:rPr>
                        <a:t>Request made through POST method are not stored in cache memory of Browser.</a:t>
                      </a:r>
                      <a:endParaRPr sz="1250"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extLst>
                  <a:ext uri="{0D108BD9-81ED-4DB2-BD59-A6C34878D82A}">
                    <a16:rowId xmlns:a16="http://schemas.microsoft.com/office/drawing/2014/main" val="10001"/>
                  </a:ext>
                </a:extLst>
              </a:tr>
              <a:tr h="1171575">
                <a:tc>
                  <a:txBody>
                    <a:bodyPr/>
                    <a:lstStyle/>
                    <a:p>
                      <a:pPr marL="0" marR="0" lvl="0" indent="0" algn="ctr" rtl="0">
                        <a:lnSpc>
                          <a:spcPct val="115000"/>
                        </a:lnSpc>
                        <a:spcBef>
                          <a:spcPts val="0"/>
                        </a:spcBef>
                        <a:spcAft>
                          <a:spcPts val="0"/>
                        </a:spcAft>
                        <a:buClr>
                          <a:srgbClr val="000000"/>
                        </a:buClr>
                        <a:buSzPts val="1250"/>
                        <a:buFont typeface="Arial"/>
                        <a:buNone/>
                      </a:pPr>
                      <a:r>
                        <a:rPr lang="en-IN" sz="1250" u="none" strike="noStrike" cap="none">
                          <a:solidFill>
                            <a:srgbClr val="273239"/>
                          </a:solidFill>
                          <a:highlight>
                            <a:srgbClr val="FFFFFF"/>
                          </a:highlight>
                          <a:latin typeface="Nunito"/>
                          <a:ea typeface="Nunito"/>
                          <a:cs typeface="Nunito"/>
                          <a:sym typeface="Nunito"/>
                        </a:rPr>
                        <a:t>Data passed through GET method can be easily stolen by attackers as the data is visible to everyone.GET requests should never be used when dealing with sensitive data</a:t>
                      </a:r>
                      <a:endParaRPr sz="1250"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50"/>
                        <a:buFont typeface="Arial"/>
                        <a:buNone/>
                      </a:pPr>
                      <a:r>
                        <a:rPr lang="en-IN" sz="1250" u="none" strike="noStrike" cap="none">
                          <a:solidFill>
                            <a:srgbClr val="273239"/>
                          </a:solidFill>
                          <a:highlight>
                            <a:srgbClr val="FFFFFF"/>
                          </a:highlight>
                          <a:latin typeface="Nunito"/>
                          <a:ea typeface="Nunito"/>
                          <a:cs typeface="Nunito"/>
                          <a:sym typeface="Nunito"/>
                        </a:rPr>
                        <a:t>Data passed through POST method can not be easily stolen by attackers as the URL Data is not displayed in the URL</a:t>
                      </a:r>
                      <a:endParaRPr sz="1250"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extLst>
                  <a:ext uri="{0D108BD9-81ED-4DB2-BD59-A6C34878D82A}">
                    <a16:rowId xmlns:a16="http://schemas.microsoft.com/office/drawing/2014/main" val="10002"/>
                  </a:ext>
                </a:extLst>
              </a:tr>
              <a:tr h="638175">
                <a:tc>
                  <a:txBody>
                    <a:bodyPr/>
                    <a:lstStyle/>
                    <a:p>
                      <a:pPr marL="0" marR="0" lvl="0" indent="0" algn="ctr" rtl="0">
                        <a:lnSpc>
                          <a:spcPct val="115000"/>
                        </a:lnSpc>
                        <a:spcBef>
                          <a:spcPts val="0"/>
                        </a:spcBef>
                        <a:spcAft>
                          <a:spcPts val="0"/>
                        </a:spcAft>
                        <a:buClr>
                          <a:srgbClr val="000000"/>
                        </a:buClr>
                        <a:buSzPts val="1250"/>
                        <a:buFont typeface="Arial"/>
                        <a:buNone/>
                      </a:pPr>
                      <a:r>
                        <a:rPr lang="en-IN" sz="1250" u="none" strike="noStrike" cap="none">
                          <a:solidFill>
                            <a:srgbClr val="273239"/>
                          </a:solidFill>
                          <a:highlight>
                            <a:srgbClr val="FFFFFF"/>
                          </a:highlight>
                          <a:latin typeface="Nunito"/>
                          <a:ea typeface="Nunito"/>
                          <a:cs typeface="Nunito"/>
                          <a:sym typeface="Nunito"/>
                        </a:rPr>
                        <a:t>In GET method only ASCII characters are allowed.</a:t>
                      </a:r>
                      <a:endParaRPr sz="1250"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50"/>
                        <a:buFont typeface="Arial"/>
                        <a:buNone/>
                      </a:pPr>
                      <a:r>
                        <a:rPr lang="en-IN" sz="1250" u="none" strike="noStrike" cap="none">
                          <a:solidFill>
                            <a:srgbClr val="273239"/>
                          </a:solidFill>
                          <a:highlight>
                            <a:srgbClr val="FFFFFF"/>
                          </a:highlight>
                          <a:latin typeface="Nunito"/>
                          <a:ea typeface="Nunito"/>
                          <a:cs typeface="Nunito"/>
                          <a:sym typeface="Nunito"/>
                        </a:rPr>
                        <a:t>In POST method all types of data is allowed.</a:t>
                      </a:r>
                      <a:endParaRPr sz="1250"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extLst>
                  <a:ext uri="{0D108BD9-81ED-4DB2-BD59-A6C34878D82A}">
                    <a16:rowId xmlns:a16="http://schemas.microsoft.com/office/drawing/2014/main" val="10003"/>
                  </a:ext>
                </a:extLst>
              </a:tr>
              <a:tr h="990600">
                <a:tc>
                  <a:txBody>
                    <a:bodyPr/>
                    <a:lstStyle/>
                    <a:p>
                      <a:pPr marL="0" marR="0" lvl="0" indent="0" algn="ctr" rtl="0">
                        <a:lnSpc>
                          <a:spcPct val="115000"/>
                        </a:lnSpc>
                        <a:spcBef>
                          <a:spcPts val="0"/>
                        </a:spcBef>
                        <a:spcAft>
                          <a:spcPts val="0"/>
                        </a:spcAft>
                        <a:buClr>
                          <a:srgbClr val="000000"/>
                        </a:buClr>
                        <a:buSzPts val="1250"/>
                        <a:buFont typeface="Arial"/>
                        <a:buNone/>
                      </a:pPr>
                      <a:r>
                        <a:rPr lang="en-IN" sz="1250" u="none" strike="noStrike" cap="none">
                          <a:solidFill>
                            <a:srgbClr val="273239"/>
                          </a:solidFill>
                          <a:highlight>
                            <a:srgbClr val="FFFFFF"/>
                          </a:highlight>
                          <a:latin typeface="Nunito"/>
                          <a:ea typeface="Nunito"/>
                          <a:cs typeface="Nunito"/>
                          <a:sym typeface="Nunito"/>
                        </a:rPr>
                        <a:t>In GET method, the Encoding type is </a:t>
                      </a:r>
                      <a:r>
                        <a:rPr lang="en-IN" sz="1250" i="1" u="none" strike="noStrike" cap="none">
                          <a:solidFill>
                            <a:srgbClr val="273239"/>
                          </a:solidFill>
                          <a:highlight>
                            <a:srgbClr val="FFFFFF"/>
                          </a:highlight>
                          <a:latin typeface="Nunito"/>
                          <a:ea typeface="Nunito"/>
                          <a:cs typeface="Nunito"/>
                          <a:sym typeface="Nunito"/>
                        </a:rPr>
                        <a:t>application/x-www-form-urlencoded</a:t>
                      </a:r>
                      <a:endParaRPr sz="1250" i="1"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50"/>
                        <a:buFont typeface="Arial"/>
                        <a:buNone/>
                      </a:pPr>
                      <a:r>
                        <a:rPr lang="en-IN" sz="1250" u="none" strike="noStrike" cap="none">
                          <a:solidFill>
                            <a:srgbClr val="273239"/>
                          </a:solidFill>
                          <a:highlight>
                            <a:srgbClr val="FFFFFF"/>
                          </a:highlight>
                          <a:latin typeface="Nunito"/>
                          <a:ea typeface="Nunito"/>
                          <a:cs typeface="Nunito"/>
                          <a:sym typeface="Nunito"/>
                        </a:rPr>
                        <a:t> In POSTmethod, the encoding type is </a:t>
                      </a:r>
                      <a:r>
                        <a:rPr lang="en-IN" sz="1250" i="1" u="none" strike="noStrike" cap="none">
                          <a:solidFill>
                            <a:srgbClr val="273239"/>
                          </a:solidFill>
                          <a:highlight>
                            <a:srgbClr val="FFFFFF"/>
                          </a:highlight>
                          <a:latin typeface="Nunito"/>
                          <a:ea typeface="Nunito"/>
                          <a:cs typeface="Nunito"/>
                          <a:sym typeface="Nunito"/>
                        </a:rPr>
                        <a:t>application/x-www-form-urlencoded</a:t>
                      </a:r>
                      <a:r>
                        <a:rPr lang="en-IN" sz="1250" u="none" strike="noStrike" cap="none">
                          <a:solidFill>
                            <a:srgbClr val="273239"/>
                          </a:solidFill>
                          <a:highlight>
                            <a:srgbClr val="FFFFFF"/>
                          </a:highlight>
                          <a:latin typeface="Nunito"/>
                          <a:ea typeface="Nunito"/>
                          <a:cs typeface="Nunito"/>
                          <a:sym typeface="Nunito"/>
                        </a:rPr>
                        <a:t> or </a:t>
                      </a:r>
                      <a:r>
                        <a:rPr lang="en-IN" sz="1250" i="1" u="none" strike="noStrike" cap="none">
                          <a:solidFill>
                            <a:srgbClr val="273239"/>
                          </a:solidFill>
                          <a:highlight>
                            <a:srgbClr val="FFFFFF"/>
                          </a:highlight>
                          <a:latin typeface="Nunito"/>
                          <a:ea typeface="Nunito"/>
                          <a:cs typeface="Nunito"/>
                          <a:sym typeface="Nunito"/>
                        </a:rPr>
                        <a:t>multipart/form-data</a:t>
                      </a:r>
                      <a:r>
                        <a:rPr lang="en-IN" sz="1250" u="none" strike="noStrike" cap="none">
                          <a:solidFill>
                            <a:srgbClr val="273239"/>
                          </a:solidFill>
                          <a:highlight>
                            <a:srgbClr val="FFFFFF"/>
                          </a:highlight>
                          <a:latin typeface="Nunito"/>
                          <a:ea typeface="Nunito"/>
                          <a:cs typeface="Nunito"/>
                          <a:sym typeface="Nunito"/>
                        </a:rPr>
                        <a:t>. Use multipart encoding for binary data</a:t>
                      </a:r>
                      <a:endParaRPr sz="1250" u="none" strike="noStrike" cap="none">
                        <a:solidFill>
                          <a:srgbClr val="273239"/>
                        </a:solidFill>
                        <a:highlight>
                          <a:srgbClr val="FFFFFF"/>
                        </a:highlight>
                        <a:latin typeface="Nunito"/>
                        <a:ea typeface="Nunito"/>
                        <a:cs typeface="Nunito"/>
                        <a:sym typeface="Nunito"/>
                      </a:endParaRPr>
                    </a:p>
                  </a:txBody>
                  <a:tcPr marL="95250" marR="95250" marT="133350" marB="133350" anchor="ctr">
                    <a:lnL w="11900" cap="flat" cmpd="sng">
                      <a:solidFill>
                        <a:srgbClr val="DFDFDF"/>
                      </a:solidFill>
                      <a:prstDash val="solid"/>
                      <a:round/>
                      <a:headEnd type="none" w="sm" len="sm"/>
                      <a:tailEnd type="none" w="sm" len="sm"/>
                    </a:lnL>
                    <a:lnR w="11900" cap="flat" cmpd="sng">
                      <a:solidFill>
                        <a:srgbClr val="DFDFDF"/>
                      </a:solidFill>
                      <a:prstDash val="solid"/>
                      <a:round/>
                      <a:headEnd type="none" w="sm" len="sm"/>
                      <a:tailEnd type="none" w="sm" len="sm"/>
                    </a:lnR>
                    <a:lnT w="11900" cap="flat" cmpd="sng">
                      <a:solidFill>
                        <a:srgbClr val="DFDFDF"/>
                      </a:solidFill>
                      <a:prstDash val="solid"/>
                      <a:round/>
                      <a:headEnd type="none" w="sm" len="sm"/>
                      <a:tailEnd type="none" w="sm" len="sm"/>
                    </a:lnT>
                    <a:lnB w="11900" cap="flat" cmpd="sng">
                      <a:solidFill>
                        <a:srgbClr val="DFDFD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51" name="Google Shape;251;g21c0f71f2b7_0_131"/>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21c0f71f2b7_0_136"/>
          <p:cNvSpPr txBox="1"/>
          <p:nvPr/>
        </p:nvSpPr>
        <p:spPr>
          <a:xfrm>
            <a:off x="311750" y="1610825"/>
            <a:ext cx="11442600" cy="22989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2800"/>
              <a:buFont typeface="Arial"/>
              <a:buNone/>
            </a:pPr>
            <a:r>
              <a:rPr lang="en-IN" sz="2200" b="1" i="0" u="none" strike="noStrike" cap="none">
                <a:solidFill>
                  <a:schemeClr val="dk1"/>
                </a:solidFill>
                <a:latin typeface="Times New Roman"/>
                <a:ea typeface="Times New Roman"/>
                <a:cs typeface="Times New Roman"/>
                <a:sym typeface="Times New Roman"/>
              </a:rPr>
              <a:t>HEAD</a:t>
            </a:r>
            <a:endParaRPr sz="2200" b="1" i="0" u="none" strike="noStrike" cap="none">
              <a:solidFill>
                <a:schemeClr val="dk1"/>
              </a:solidFill>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chemeClr val="dk1"/>
              </a:buClr>
              <a:buSzPts val="2200"/>
              <a:buFont typeface="Times New Roman"/>
              <a:buChar char="●"/>
            </a:pPr>
            <a:r>
              <a:rPr lang="en-IN" sz="2200" b="0" i="0" u="none" strike="noStrike" cap="none">
                <a:solidFill>
                  <a:schemeClr val="dk1"/>
                </a:solidFill>
                <a:latin typeface="Times New Roman"/>
                <a:ea typeface="Times New Roman"/>
                <a:cs typeface="Times New Roman"/>
                <a:sym typeface="Times New Roman"/>
              </a:rPr>
              <a:t>A HEAD is used to retrieve the header information</a:t>
            </a:r>
            <a:endParaRPr sz="2200" b="0" i="0" u="none" strike="noStrike" cap="none">
              <a:solidFill>
                <a:schemeClr val="dk1"/>
              </a:solidFill>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chemeClr val="dk1"/>
              </a:buClr>
              <a:buSzPts val="2200"/>
              <a:buFont typeface="Times New Roman"/>
              <a:buChar char="●"/>
            </a:pPr>
            <a:r>
              <a:rPr lang="en-IN" sz="2200" b="0" i="0" u="none" strike="noStrike" cap="none">
                <a:solidFill>
                  <a:schemeClr val="dk1"/>
                </a:solidFill>
                <a:latin typeface="Times New Roman"/>
                <a:ea typeface="Times New Roman"/>
                <a:cs typeface="Times New Roman"/>
                <a:sym typeface="Times New Roman"/>
              </a:rPr>
              <a:t>request is similar to a GET except that the response includes only the header information, and not the body that would be retrieved in a full GET.</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200" b="1" i="0" u="none" strike="noStrike" cap="none">
              <a:solidFill>
                <a:schemeClr val="dk1"/>
              </a:solidFill>
              <a:latin typeface="Times New Roman"/>
              <a:ea typeface="Times New Roman"/>
              <a:cs typeface="Times New Roman"/>
              <a:sym typeface="Times New Roman"/>
            </a:endParaRPr>
          </a:p>
        </p:txBody>
      </p:sp>
      <p:sp>
        <p:nvSpPr>
          <p:cNvPr id="257" name="Google Shape;257;g21c0f71f2b7_0_136"/>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21c0f71f2b7_0_140"/>
          <p:cNvSpPr txBox="1"/>
          <p:nvPr/>
        </p:nvSpPr>
        <p:spPr>
          <a:xfrm>
            <a:off x="311750" y="620225"/>
            <a:ext cx="11442600" cy="58356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2200"/>
              <a:buFont typeface="Arial"/>
              <a:buNone/>
            </a:pPr>
            <a:r>
              <a:rPr lang="en-IN" sz="2200" b="1" i="0" u="none" strike="noStrike" cap="none">
                <a:solidFill>
                  <a:schemeClr val="dk1"/>
                </a:solidFill>
                <a:latin typeface="Times New Roman"/>
                <a:ea typeface="Times New Roman"/>
                <a:cs typeface="Times New Roman"/>
                <a:sym typeface="Times New Roman"/>
              </a:rPr>
              <a:t>Response Phase:</a:t>
            </a:r>
            <a:endParaRPr sz="22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200"/>
              <a:buFont typeface="Arial"/>
              <a:buNone/>
            </a:pPr>
            <a:r>
              <a:rPr lang="en-IN" sz="2200" b="0" i="0" u="none" strike="noStrike" cap="none">
                <a:solidFill>
                  <a:schemeClr val="dk1"/>
                </a:solidFill>
                <a:latin typeface="Times New Roman"/>
                <a:ea typeface="Times New Roman"/>
                <a:cs typeface="Times New Roman"/>
                <a:sym typeface="Times New Roman"/>
              </a:rPr>
              <a:t>The general form of an HTTP response is as follows: </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200"/>
              <a:buFont typeface="Arial"/>
              <a:buNone/>
            </a:pPr>
            <a:r>
              <a:rPr lang="en-IN" sz="2200" b="0" i="0" u="none" strike="noStrike" cap="none">
                <a:solidFill>
                  <a:schemeClr val="dk1"/>
                </a:solidFill>
                <a:latin typeface="Times New Roman"/>
                <a:ea typeface="Times New Roman"/>
                <a:cs typeface="Times New Roman"/>
                <a:sym typeface="Times New Roman"/>
              </a:rPr>
              <a:t>1. Status line </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200"/>
              <a:buFont typeface="Arial"/>
              <a:buNone/>
            </a:pPr>
            <a:r>
              <a:rPr lang="en-IN" sz="2200" b="0" i="0" u="none" strike="noStrike" cap="none">
                <a:solidFill>
                  <a:schemeClr val="dk1"/>
                </a:solidFill>
                <a:latin typeface="Times New Roman"/>
                <a:ea typeface="Times New Roman"/>
                <a:cs typeface="Times New Roman"/>
                <a:sym typeface="Times New Roman"/>
              </a:rPr>
              <a:t>2. Response header fields </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200"/>
              <a:buFont typeface="Arial"/>
              <a:buNone/>
            </a:pPr>
            <a:r>
              <a:rPr lang="en-IN" sz="2200" b="0" i="0" u="none" strike="noStrike" cap="none">
                <a:solidFill>
                  <a:schemeClr val="dk1"/>
                </a:solidFill>
                <a:latin typeface="Times New Roman"/>
                <a:ea typeface="Times New Roman"/>
                <a:cs typeface="Times New Roman"/>
                <a:sym typeface="Times New Roman"/>
              </a:rPr>
              <a:t>3. Blank line </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200"/>
              <a:buFont typeface="Arial"/>
              <a:buNone/>
            </a:pPr>
            <a:r>
              <a:rPr lang="en-IN" sz="2200" b="0" i="0" u="none" strike="noStrike" cap="none">
                <a:solidFill>
                  <a:schemeClr val="dk1"/>
                </a:solidFill>
                <a:latin typeface="Times New Roman"/>
                <a:ea typeface="Times New Roman"/>
                <a:cs typeface="Times New Roman"/>
                <a:sym typeface="Times New Roman"/>
              </a:rPr>
              <a:t>4. Response body</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800"/>
              <a:buFont typeface="Arial"/>
              <a:buNone/>
            </a:pPr>
            <a:r>
              <a:rPr lang="en-IN" sz="2200" b="0" i="0" u="none" strike="noStrike" cap="none">
                <a:solidFill>
                  <a:schemeClr val="dk1"/>
                </a:solidFill>
                <a:latin typeface="Times New Roman"/>
                <a:ea typeface="Times New Roman"/>
                <a:cs typeface="Times New Roman"/>
                <a:sym typeface="Times New Roman"/>
              </a:rPr>
              <a:t>For example, most responses begin with the following: HTTP/1.1 200 OK The status codes begin with 1, 2, 3, 4, or 5. The general meanings of the five categories specified by these first digits are shown</a:t>
            </a:r>
            <a:endParaRPr sz="2200" b="1" i="0" u="none" strike="noStrike" cap="none">
              <a:solidFill>
                <a:schemeClr val="dk1"/>
              </a:solidFill>
              <a:latin typeface="Times New Roman"/>
              <a:ea typeface="Times New Roman"/>
              <a:cs typeface="Times New Roman"/>
              <a:sym typeface="Times New Roman"/>
            </a:endParaRPr>
          </a:p>
        </p:txBody>
      </p:sp>
      <p:pic>
        <p:nvPicPr>
          <p:cNvPr id="263" name="Google Shape;263;g21c0f71f2b7_0_140"/>
          <p:cNvPicPr preferRelativeResize="0"/>
          <p:nvPr/>
        </p:nvPicPr>
        <p:blipFill rotWithShape="1">
          <a:blip r:embed="rId3">
            <a:alphaModFix/>
          </a:blip>
          <a:srcRect/>
          <a:stretch/>
        </p:blipFill>
        <p:spPr>
          <a:xfrm>
            <a:off x="2954650" y="3947606"/>
            <a:ext cx="6402550" cy="2110875"/>
          </a:xfrm>
          <a:prstGeom prst="rect">
            <a:avLst/>
          </a:prstGeom>
          <a:noFill/>
          <a:ln>
            <a:noFill/>
          </a:ln>
        </p:spPr>
      </p:pic>
      <p:sp>
        <p:nvSpPr>
          <p:cNvPr id="264" name="Google Shape;264;g21c0f71f2b7_0_140"/>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g2f067497879_0_0"/>
          <p:cNvSpPr txBox="1"/>
          <p:nvPr/>
        </p:nvSpPr>
        <p:spPr>
          <a:xfrm>
            <a:off x="184525" y="1522300"/>
            <a:ext cx="11638500" cy="3174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chemeClr val="dk1"/>
                </a:solidFill>
                <a:latin typeface="Times New Roman"/>
                <a:ea typeface="Times New Roman"/>
                <a:cs typeface="Times New Roman"/>
                <a:sym typeface="Times New Roman"/>
              </a:rPr>
              <a:t>Internet:</a:t>
            </a:r>
            <a:r>
              <a:rPr lang="en-IN" sz="2200" b="0" i="0" u="none" strike="noStrike" cap="none">
                <a:solidFill>
                  <a:schemeClr val="dk1"/>
                </a:solidFill>
                <a:latin typeface="Times New Roman"/>
                <a:ea typeface="Times New Roman"/>
                <a:cs typeface="Times New Roman"/>
                <a:sym typeface="Times New Roman"/>
              </a:rPr>
              <a:t> The Internet is at once a worldwide broadcasting capability, a mechanism for information dissemination, and a medium for collaboration and interaction between individuals and their computers without regard for geographic location. </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Times New Roman"/>
                <a:ea typeface="Times New Roman"/>
                <a:cs typeface="Times New Roman"/>
                <a:sym typeface="Times New Roman"/>
              </a:rPr>
              <a:t>The Internet is the </a:t>
            </a:r>
            <a:r>
              <a:rPr lang="en-IN" sz="2200" b="0" i="0" u="none" strike="noStrike" cap="none">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global system</a:t>
            </a:r>
            <a:r>
              <a:rPr lang="en-IN" sz="2200" b="0" i="0" u="none" strike="noStrike" cap="none">
                <a:solidFill>
                  <a:schemeClr val="dk1"/>
                </a:solidFill>
                <a:latin typeface="Times New Roman"/>
                <a:ea typeface="Times New Roman"/>
                <a:cs typeface="Times New Roman"/>
                <a:sym typeface="Times New Roman"/>
              </a:rPr>
              <a:t> of interconnected </a:t>
            </a:r>
            <a:r>
              <a:rPr lang="en-IN" sz="2200" b="0" i="0" u="none" strike="noStrike" cap="none">
                <a:solidFill>
                  <a:schemeClr val="dk1"/>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computer networks</a:t>
            </a:r>
            <a:r>
              <a:rPr lang="en-IN" sz="2200" b="0" i="0" u="none" strike="noStrike" cap="none">
                <a:solidFill>
                  <a:schemeClr val="dk1"/>
                </a:solidFill>
                <a:latin typeface="Times New Roman"/>
                <a:ea typeface="Times New Roman"/>
                <a:cs typeface="Times New Roman"/>
                <a:sym typeface="Times New Roman"/>
              </a:rPr>
              <a:t> that uses the </a:t>
            </a:r>
            <a:r>
              <a:rPr lang="en-IN" sz="2200" b="0" i="1" u="none" strike="noStrike" cap="none">
                <a:solidFill>
                  <a:schemeClr val="dk1"/>
                </a:solidFill>
                <a:highlight>
                  <a:schemeClr val="accent4"/>
                </a:highlight>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Internet protocol suite</a:t>
            </a:r>
            <a:r>
              <a:rPr lang="en-IN" sz="2200" b="0" i="1" u="none" strike="noStrike" cap="none">
                <a:solidFill>
                  <a:schemeClr val="dk1"/>
                </a:solidFill>
                <a:highlight>
                  <a:schemeClr val="accent4"/>
                </a:highlight>
                <a:latin typeface="Times New Roman"/>
                <a:ea typeface="Times New Roman"/>
                <a:cs typeface="Times New Roman"/>
                <a:sym typeface="Times New Roman"/>
              </a:rPr>
              <a:t> (TCP/IP) </a:t>
            </a:r>
            <a:r>
              <a:rPr lang="en-IN" sz="2200" b="0" i="0" u="none" strike="noStrike" cap="none">
                <a:solidFill>
                  <a:schemeClr val="dk1"/>
                </a:solidFill>
                <a:latin typeface="Times New Roman"/>
                <a:ea typeface="Times New Roman"/>
                <a:cs typeface="Times New Roman"/>
                <a:sym typeface="Times New Roman"/>
              </a:rPr>
              <a:t>to communicate between </a:t>
            </a:r>
            <a:r>
              <a:rPr lang="en-IN" sz="2200" b="0" i="0" u="none" strike="noStrike" cap="none">
                <a:solidFill>
                  <a:schemeClr val="dk1"/>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networks</a:t>
            </a:r>
            <a:r>
              <a:rPr lang="en-IN" sz="2200" b="0" i="0" u="none" strike="noStrike" cap="none">
                <a:solidFill>
                  <a:schemeClr val="dk1"/>
                </a:solidFill>
                <a:latin typeface="Times New Roman"/>
                <a:ea typeface="Times New Roman"/>
                <a:cs typeface="Times New Roman"/>
                <a:sym typeface="Times New Roman"/>
              </a:rPr>
              <a:t> and devices. </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00"/>
              <a:buFont typeface="Arial"/>
              <a:buNone/>
            </a:pPr>
            <a:endParaRPr sz="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Times New Roman"/>
                <a:ea typeface="Times New Roman"/>
                <a:cs typeface="Times New Roman"/>
                <a:sym typeface="Times New Roman"/>
              </a:rPr>
              <a:t>The Internet carries a vast range of information resources and services, such as the interlinked </a:t>
            </a:r>
            <a:r>
              <a:rPr lang="en-IN" sz="2200" b="0" i="1" u="none" strike="noStrike" cap="none">
                <a:solidFill>
                  <a:schemeClr val="dk1"/>
                </a:solidFill>
                <a:uFill>
                  <a:noFill/>
                </a:u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hypertext</a:t>
            </a:r>
            <a:r>
              <a:rPr lang="en-IN" sz="2200" b="0" i="1" u="none" strike="noStrike" cap="none">
                <a:solidFill>
                  <a:schemeClr val="dk1"/>
                </a:solidFill>
                <a:latin typeface="Times New Roman"/>
                <a:ea typeface="Times New Roman"/>
                <a:cs typeface="Times New Roman"/>
                <a:sym typeface="Times New Roman"/>
              </a:rPr>
              <a:t> documents</a:t>
            </a:r>
            <a:r>
              <a:rPr lang="en-IN" sz="2200" b="0" i="0" u="none" strike="noStrike" cap="none">
                <a:solidFill>
                  <a:schemeClr val="dk1"/>
                </a:solidFill>
                <a:latin typeface="Times New Roman"/>
                <a:ea typeface="Times New Roman"/>
                <a:cs typeface="Times New Roman"/>
                <a:sym typeface="Times New Roman"/>
              </a:rPr>
              <a:t> and </a:t>
            </a:r>
            <a:r>
              <a:rPr lang="en-IN" sz="2200" b="0" i="0" u="none" strike="noStrike" cap="none">
                <a:solidFill>
                  <a:schemeClr val="dk1"/>
                </a:solidFill>
                <a:uFill>
                  <a:noFill/>
                </a:u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applications</a:t>
            </a:r>
            <a:r>
              <a:rPr lang="en-IN" sz="2200" b="0" i="0" u="none" strike="noStrike" cap="none">
                <a:solidFill>
                  <a:schemeClr val="dk1"/>
                </a:solidFill>
                <a:latin typeface="Times New Roman"/>
                <a:ea typeface="Times New Roman"/>
                <a:cs typeface="Times New Roman"/>
                <a:sym typeface="Times New Roman"/>
              </a:rPr>
              <a:t> of the </a:t>
            </a:r>
            <a:r>
              <a:rPr lang="en-IN" sz="2200" b="0" i="0" u="none" strike="noStrike" cap="none">
                <a:solidFill>
                  <a:schemeClr val="dk1"/>
                </a:solidFill>
                <a:highlight>
                  <a:schemeClr val="accent4"/>
                </a:highlight>
                <a:uFill>
                  <a:noFill/>
                </a:u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World Wide Web</a:t>
            </a:r>
            <a:r>
              <a:rPr lang="en-IN" sz="2200" b="0" i="0" u="none" strike="noStrike" cap="none">
                <a:solidFill>
                  <a:schemeClr val="dk1"/>
                </a:solidFill>
                <a:highlight>
                  <a:schemeClr val="accent4"/>
                </a:highlight>
                <a:latin typeface="Times New Roman"/>
                <a:ea typeface="Times New Roman"/>
                <a:cs typeface="Times New Roman"/>
                <a:sym typeface="Times New Roman"/>
              </a:rPr>
              <a:t> (WWW), </a:t>
            </a:r>
            <a:r>
              <a:rPr lang="en-IN" sz="2200" b="0" i="0" u="none" strike="noStrike" cap="none">
                <a:solidFill>
                  <a:schemeClr val="dk1"/>
                </a:solidFill>
                <a:uFill>
                  <a:noFill/>
                </a:u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electronic mail</a:t>
            </a:r>
            <a:r>
              <a:rPr lang="en-IN" sz="2200" b="0" i="0" u="none" strike="noStrike" cap="none">
                <a:solidFill>
                  <a:schemeClr val="dk1"/>
                </a:solidFill>
                <a:latin typeface="Times New Roman"/>
                <a:ea typeface="Times New Roman"/>
                <a:cs typeface="Times New Roman"/>
                <a:sym typeface="Times New Roman"/>
              </a:rPr>
              <a:t>, </a:t>
            </a:r>
            <a:r>
              <a:rPr lang="en-IN" sz="2200" b="0" i="0" u="none" strike="noStrike" cap="none">
                <a:solidFill>
                  <a:schemeClr val="dk1"/>
                </a:solidFill>
                <a:uFill>
                  <a:noFill/>
                </a:uFill>
                <a:latin typeface="Times New Roman"/>
                <a:ea typeface="Times New Roman"/>
                <a:cs typeface="Times New Roman"/>
                <a:sym typeface="Times New Roman"/>
                <a:hlinkClick r:id="rId10">
                  <a:extLst>
                    <a:ext uri="{A12FA001-AC4F-418D-AE19-62706E023703}">
                      <ahyp:hlinkClr xmlns:ahyp="http://schemas.microsoft.com/office/drawing/2018/hyperlinkcolor" val="tx"/>
                    </a:ext>
                  </a:extLst>
                </a:hlinkClick>
              </a:rPr>
              <a:t>telephony</a:t>
            </a:r>
            <a:r>
              <a:rPr lang="en-IN" sz="2200" b="0" i="0" u="none" strike="noStrike" cap="none">
                <a:solidFill>
                  <a:schemeClr val="dk1"/>
                </a:solidFill>
                <a:latin typeface="Times New Roman"/>
                <a:ea typeface="Times New Roman"/>
                <a:cs typeface="Times New Roman"/>
                <a:sym typeface="Times New Roman"/>
              </a:rPr>
              <a:t>, and </a:t>
            </a:r>
            <a:r>
              <a:rPr lang="en-IN" sz="2200" b="0" i="0" u="none" strike="noStrike" cap="none">
                <a:solidFill>
                  <a:schemeClr val="dk1"/>
                </a:solidFill>
                <a:uFill>
                  <a:noFill/>
                </a:uFill>
                <a:latin typeface="Times New Roman"/>
                <a:ea typeface="Times New Roman"/>
                <a:cs typeface="Times New Roman"/>
                <a:sym typeface="Times New Roman"/>
                <a:hlinkClick r:id="rId11">
                  <a:extLst>
                    <a:ext uri="{A12FA001-AC4F-418D-AE19-62706E023703}">
                      <ahyp:hlinkClr xmlns:ahyp="http://schemas.microsoft.com/office/drawing/2018/hyperlinkcolor" val="tx"/>
                    </a:ext>
                  </a:extLst>
                </a:hlinkClick>
              </a:rPr>
              <a:t>file sharing</a:t>
            </a:r>
            <a:r>
              <a:rPr lang="en-IN" sz="2200" b="0" i="0" u="none" strike="noStrike" cap="none">
                <a:solidFill>
                  <a:schemeClr val="dk1"/>
                </a:solidFill>
                <a:latin typeface="Times New Roman"/>
                <a:ea typeface="Times New Roman"/>
                <a:cs typeface="Times New Roman"/>
                <a:sym typeface="Times New Roman"/>
              </a:rPr>
              <a:t>.</a:t>
            </a:r>
            <a:endParaRPr sz="2200" b="0" i="0" u="none" strike="noStrike" cap="none">
              <a:solidFill>
                <a:schemeClr val="dk1"/>
              </a:solidFill>
              <a:latin typeface="Times New Roman"/>
              <a:ea typeface="Times New Roman"/>
              <a:cs typeface="Times New Roman"/>
              <a:sym typeface="Times New Roman"/>
            </a:endParaRPr>
          </a:p>
        </p:txBody>
      </p:sp>
      <p:sp>
        <p:nvSpPr>
          <p:cNvPr id="96" name="Google Shape;96;g2f067497879_0_0"/>
          <p:cNvSpPr/>
          <p:nvPr/>
        </p:nvSpPr>
        <p:spPr>
          <a:xfrm>
            <a:off x="3105509" y="2797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21c0f71f2b7_0_148"/>
          <p:cNvSpPr txBox="1"/>
          <p:nvPr/>
        </p:nvSpPr>
        <p:spPr>
          <a:xfrm>
            <a:off x="159350" y="848825"/>
            <a:ext cx="11880300" cy="5392500"/>
          </a:xfrm>
          <a:prstGeom prst="rect">
            <a:avLst/>
          </a:prstGeom>
          <a:noFill/>
          <a:ln>
            <a:noFill/>
          </a:ln>
        </p:spPr>
        <p:txBody>
          <a:bodyPr spcFirstLastPara="1" wrap="square" lIns="91425" tIns="91425" rIns="91425" bIns="91425" anchor="t" anchorCtr="0">
            <a:normAutofit fontScale="92500" lnSpcReduction="20000"/>
          </a:bodyPr>
          <a:lstStyle/>
          <a:p>
            <a:pPr marL="0" marR="0" lvl="0" indent="0" algn="l" rtl="0">
              <a:lnSpc>
                <a:spcPct val="150000"/>
              </a:lnSpc>
              <a:spcBef>
                <a:spcPts val="0"/>
              </a:spcBef>
              <a:spcAft>
                <a:spcPts val="0"/>
              </a:spcAft>
              <a:buClr>
                <a:srgbClr val="000000"/>
              </a:buClr>
              <a:buSzPct val="100000"/>
              <a:buFont typeface="Arial"/>
              <a:buNone/>
            </a:pPr>
            <a:r>
              <a:rPr lang="en-IN" sz="2200" b="1" i="0" u="none" strike="noStrike" cap="none">
                <a:solidFill>
                  <a:schemeClr val="dk1"/>
                </a:solidFill>
                <a:latin typeface="Times New Roman"/>
                <a:ea typeface="Times New Roman"/>
                <a:cs typeface="Times New Roman"/>
                <a:sym typeface="Times New Roman"/>
              </a:rPr>
              <a:t>Response Phase:</a:t>
            </a:r>
            <a:endParaRPr sz="2200" b="1" i="0" u="none" strike="noStrike" cap="none">
              <a:solidFill>
                <a:schemeClr val="dk1"/>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Clr>
                <a:srgbClr val="000000"/>
              </a:buClr>
              <a:buSzPct val="100000"/>
              <a:buFont typeface="Arial"/>
              <a:buNone/>
            </a:pPr>
            <a:r>
              <a:rPr lang="en-IN" sz="2200" b="0" i="0" u="none" strike="noStrike" cap="none">
                <a:solidFill>
                  <a:schemeClr val="dk1"/>
                </a:solidFill>
                <a:latin typeface="Times New Roman"/>
                <a:ea typeface="Times New Roman"/>
                <a:cs typeface="Times New Roman"/>
                <a:sym typeface="Times New Roman"/>
              </a:rPr>
              <a:t>Response Headers have information about the server answering the request and the data being sent. Some are</a:t>
            </a:r>
            <a:r>
              <a:rPr lang="en-IN" sz="2500" b="0" i="0" u="none" strike="noStrike" cap="none">
                <a:solidFill>
                  <a:schemeClr val="dk1"/>
                </a:solidFill>
                <a:latin typeface="Arial"/>
                <a:ea typeface="Arial"/>
                <a:cs typeface="Arial"/>
                <a:sym typeface="Arial"/>
              </a:rPr>
              <a:t>:</a:t>
            </a:r>
            <a:endParaRPr sz="2500" b="0" i="0" u="none" strike="noStrike" cap="none">
              <a:solidFill>
                <a:schemeClr val="dk1"/>
              </a:solidFill>
              <a:latin typeface="Arial"/>
              <a:ea typeface="Arial"/>
              <a:cs typeface="Arial"/>
              <a:sym typeface="Arial"/>
            </a:endParaRPr>
          </a:p>
          <a:p>
            <a:pPr marL="1080000" marR="1077788" lvl="0" indent="-357821" algn="l" rtl="0">
              <a:lnSpc>
                <a:spcPct val="150000"/>
              </a:lnSpc>
              <a:spcBef>
                <a:spcPts val="0"/>
              </a:spcBef>
              <a:spcAft>
                <a:spcPts val="0"/>
              </a:spcAft>
              <a:buClr>
                <a:schemeClr val="dk1"/>
              </a:buClr>
              <a:buSzPct val="100000"/>
              <a:buFont typeface="Times New Roman"/>
              <a:buChar char="●"/>
            </a:pPr>
            <a:r>
              <a:rPr lang="en-IN" sz="2200" b="0" i="0" u="none" strike="noStrike" cap="none">
                <a:solidFill>
                  <a:schemeClr val="dk1"/>
                </a:solidFill>
                <a:latin typeface="Times New Roman"/>
                <a:ea typeface="Times New Roman"/>
                <a:cs typeface="Times New Roman"/>
                <a:sym typeface="Times New Roman"/>
              </a:rPr>
              <a:t>Server: The Server header tells the client about the server. It can include what type of operating system the server is running as well as the web server software that it is using.</a:t>
            </a:r>
            <a:endParaRPr sz="2200" b="0" i="0" u="none" strike="noStrike" cap="none">
              <a:solidFill>
                <a:schemeClr val="dk1"/>
              </a:solidFill>
              <a:latin typeface="Times New Roman"/>
              <a:ea typeface="Times New Roman"/>
              <a:cs typeface="Times New Roman"/>
              <a:sym typeface="Times New Roman"/>
            </a:endParaRPr>
          </a:p>
          <a:p>
            <a:pPr marL="1080000" marR="1077788" lvl="0" indent="-357821" algn="l" rtl="0">
              <a:lnSpc>
                <a:spcPct val="150000"/>
              </a:lnSpc>
              <a:spcBef>
                <a:spcPts val="0"/>
              </a:spcBef>
              <a:spcAft>
                <a:spcPts val="0"/>
              </a:spcAft>
              <a:buClr>
                <a:schemeClr val="dk1"/>
              </a:buClr>
              <a:buSzPct val="100000"/>
              <a:buFont typeface="Times New Roman"/>
              <a:buChar char="●"/>
            </a:pPr>
            <a:r>
              <a:rPr lang="en-IN" sz="2200" b="0" i="0" u="none" strike="noStrike" cap="none">
                <a:solidFill>
                  <a:schemeClr val="dk1"/>
                </a:solidFill>
                <a:latin typeface="Times New Roman"/>
                <a:ea typeface="Times New Roman"/>
                <a:cs typeface="Times New Roman"/>
                <a:sym typeface="Times New Roman"/>
              </a:rPr>
              <a:t>Last-Modified: Last-Modified contains information about when the requested resource last changed. A static file that does not change will always transmit the same last modified timestamp associated with the file. </a:t>
            </a:r>
            <a:endParaRPr sz="2200" b="0" i="0" u="none" strike="noStrike" cap="none">
              <a:solidFill>
                <a:schemeClr val="dk1"/>
              </a:solidFill>
              <a:latin typeface="Times New Roman"/>
              <a:ea typeface="Times New Roman"/>
              <a:cs typeface="Times New Roman"/>
              <a:sym typeface="Times New Roman"/>
            </a:endParaRPr>
          </a:p>
          <a:p>
            <a:pPr marL="1080000" marR="1077788" lvl="0" indent="-357821" algn="l" rtl="0">
              <a:lnSpc>
                <a:spcPct val="150000"/>
              </a:lnSpc>
              <a:spcBef>
                <a:spcPts val="0"/>
              </a:spcBef>
              <a:spcAft>
                <a:spcPts val="0"/>
              </a:spcAft>
              <a:buClr>
                <a:schemeClr val="dk1"/>
              </a:buClr>
              <a:buSzPct val="100000"/>
              <a:buFont typeface="Times New Roman"/>
              <a:buChar char="●"/>
            </a:pPr>
            <a:r>
              <a:rPr lang="en-IN" sz="2200" b="0" i="0" u="none" strike="noStrike" cap="none">
                <a:solidFill>
                  <a:schemeClr val="dk1"/>
                </a:solidFill>
                <a:latin typeface="Times New Roman"/>
                <a:ea typeface="Times New Roman"/>
                <a:cs typeface="Times New Roman"/>
                <a:sym typeface="Times New Roman"/>
              </a:rPr>
              <a:t>This allows cache mechanisms (like the Cache-Control request header) to decide whether to download a fresh copy of the file or use a locally cached copy.</a:t>
            </a:r>
            <a:endParaRPr sz="2200" b="0" i="0" u="none" strike="noStrike" cap="none">
              <a:solidFill>
                <a:schemeClr val="dk1"/>
              </a:solidFill>
              <a:latin typeface="Times New Roman"/>
              <a:ea typeface="Times New Roman"/>
              <a:cs typeface="Times New Roman"/>
              <a:sym typeface="Times New Roman"/>
            </a:endParaRPr>
          </a:p>
          <a:p>
            <a:pPr marL="1080000" marR="1077788" lvl="0" indent="-357821" algn="l" rtl="0">
              <a:lnSpc>
                <a:spcPct val="150000"/>
              </a:lnSpc>
              <a:spcBef>
                <a:spcPts val="0"/>
              </a:spcBef>
              <a:spcAft>
                <a:spcPts val="0"/>
              </a:spcAft>
              <a:buClr>
                <a:schemeClr val="dk1"/>
              </a:buClr>
              <a:buSzPct val="100000"/>
              <a:buFont typeface="Times New Roman"/>
              <a:buChar char="●"/>
            </a:pPr>
            <a:r>
              <a:rPr lang="en-IN" sz="2200" b="0" i="0" u="none" strike="noStrike" cap="none">
                <a:solidFill>
                  <a:schemeClr val="dk1"/>
                </a:solidFill>
                <a:latin typeface="Times New Roman"/>
                <a:ea typeface="Times New Roman"/>
                <a:cs typeface="Times New Roman"/>
                <a:sym typeface="Times New Roman"/>
              </a:rPr>
              <a:t>Content-Length: Specifies how large the response body (message) will be. The requesting browser can then allocate an appropriate amount of memory to receive the data. </a:t>
            </a:r>
            <a:endParaRPr sz="2200" b="0" i="0" u="none" strike="noStrike" cap="none">
              <a:solidFill>
                <a:schemeClr val="dk1"/>
              </a:solidFill>
              <a:latin typeface="Times New Roman"/>
              <a:ea typeface="Times New Roman"/>
              <a:cs typeface="Times New Roman"/>
              <a:sym typeface="Times New Roman"/>
            </a:endParaRPr>
          </a:p>
          <a:p>
            <a:pPr marL="1080000" marR="1077788" lvl="0" indent="-357821" algn="l" rtl="0">
              <a:lnSpc>
                <a:spcPct val="150000"/>
              </a:lnSpc>
              <a:spcBef>
                <a:spcPts val="0"/>
              </a:spcBef>
              <a:spcAft>
                <a:spcPts val="0"/>
              </a:spcAft>
              <a:buClr>
                <a:schemeClr val="dk1"/>
              </a:buClr>
              <a:buSzPct val="100000"/>
              <a:buFont typeface="Times New Roman"/>
              <a:buChar char="●"/>
            </a:pPr>
            <a:r>
              <a:rPr lang="en-IN" sz="2200" b="0" i="0" u="none" strike="noStrike" cap="none">
                <a:solidFill>
                  <a:schemeClr val="dk1"/>
                </a:solidFill>
                <a:latin typeface="Times New Roman"/>
                <a:ea typeface="Times New Roman"/>
                <a:cs typeface="Times New Roman"/>
                <a:sym typeface="Times New Roman"/>
              </a:rPr>
              <a:t>On dynamic websites where the Last-Modified header changes with each request, this field can also be used to determine the “freshness” of a cached copy.</a:t>
            </a:r>
            <a:endParaRPr sz="2200" b="1" i="0" u="none" strike="noStrike" cap="none">
              <a:solidFill>
                <a:schemeClr val="dk1"/>
              </a:solidFill>
              <a:latin typeface="Times New Roman"/>
              <a:ea typeface="Times New Roman"/>
              <a:cs typeface="Times New Roman"/>
              <a:sym typeface="Times New Roman"/>
            </a:endParaRPr>
          </a:p>
        </p:txBody>
      </p:sp>
      <p:sp>
        <p:nvSpPr>
          <p:cNvPr id="270" name="Google Shape;270;g21c0f71f2b7_0_148"/>
          <p:cNvSpPr/>
          <p:nvPr/>
        </p:nvSpPr>
        <p:spPr>
          <a:xfrm>
            <a:off x="3105509" y="2797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g21c0f71f2b7_0_154"/>
          <p:cNvPicPr preferRelativeResize="0"/>
          <p:nvPr/>
        </p:nvPicPr>
        <p:blipFill rotWithShape="1">
          <a:blip r:embed="rId3">
            <a:alphaModFix/>
          </a:blip>
          <a:srcRect/>
          <a:stretch/>
        </p:blipFill>
        <p:spPr>
          <a:xfrm>
            <a:off x="1996300" y="3736850"/>
            <a:ext cx="8315099" cy="2388075"/>
          </a:xfrm>
          <a:prstGeom prst="rect">
            <a:avLst/>
          </a:prstGeom>
          <a:noFill/>
          <a:ln>
            <a:noFill/>
          </a:ln>
        </p:spPr>
      </p:pic>
      <p:sp>
        <p:nvSpPr>
          <p:cNvPr id="276" name="Google Shape;276;g21c0f71f2b7_0_154"/>
          <p:cNvSpPr txBox="1"/>
          <p:nvPr/>
        </p:nvSpPr>
        <p:spPr>
          <a:xfrm>
            <a:off x="181800" y="1324775"/>
            <a:ext cx="11631300" cy="2470500"/>
          </a:xfrm>
          <a:prstGeom prst="rect">
            <a:avLst/>
          </a:prstGeom>
          <a:noFill/>
          <a:ln>
            <a:noFill/>
          </a:ln>
        </p:spPr>
        <p:txBody>
          <a:bodyPr spcFirstLastPara="1" wrap="square" lIns="91425" tIns="91425" rIns="91425" bIns="91425" anchor="t" anchorCtr="0">
            <a:spAutoFit/>
          </a:bodyPr>
          <a:lstStyle/>
          <a:p>
            <a:pPr marL="450000" marR="103063" lvl="0" indent="-368300" algn="l" rtl="0">
              <a:lnSpc>
                <a:spcPct val="115000"/>
              </a:lnSpc>
              <a:spcBef>
                <a:spcPts val="0"/>
              </a:spcBef>
              <a:spcAft>
                <a:spcPts val="0"/>
              </a:spcAft>
              <a:buClr>
                <a:schemeClr val="dk1"/>
              </a:buClr>
              <a:buSzPts val="2200"/>
              <a:buFont typeface="Times New Roman"/>
              <a:buChar char="●"/>
            </a:pPr>
            <a:r>
              <a:rPr lang="en-IN" sz="2200" b="0" i="0" u="none" strike="noStrike" cap="none">
                <a:solidFill>
                  <a:schemeClr val="dk1"/>
                </a:solidFill>
                <a:latin typeface="Times New Roman"/>
                <a:ea typeface="Times New Roman"/>
                <a:cs typeface="Times New Roman"/>
                <a:sym typeface="Times New Roman"/>
              </a:rPr>
              <a:t>Content-Type: Tells the browser what type of data is attached in the body of the message. Some media-type values are text/html, image/jpeg, image/png, application/xml, and others. </a:t>
            </a:r>
            <a:endParaRPr sz="2200" b="0" i="0" u="none" strike="noStrike" cap="none">
              <a:solidFill>
                <a:schemeClr val="dk1"/>
              </a:solidFill>
              <a:latin typeface="Times New Roman"/>
              <a:ea typeface="Times New Roman"/>
              <a:cs typeface="Times New Roman"/>
              <a:sym typeface="Times New Roman"/>
            </a:endParaRPr>
          </a:p>
          <a:p>
            <a:pPr marL="450000" marR="103063" lvl="0" indent="-368300" algn="l" rtl="0">
              <a:lnSpc>
                <a:spcPct val="115000"/>
              </a:lnSpc>
              <a:spcBef>
                <a:spcPts val="0"/>
              </a:spcBef>
              <a:spcAft>
                <a:spcPts val="0"/>
              </a:spcAft>
              <a:buClr>
                <a:schemeClr val="dk1"/>
              </a:buClr>
              <a:buSzPts val="2200"/>
              <a:buFont typeface="Times New Roman"/>
              <a:buChar char="●"/>
            </a:pPr>
            <a:r>
              <a:rPr lang="en-IN" sz="2200" b="0" i="0" u="none" strike="noStrike" cap="none">
                <a:solidFill>
                  <a:schemeClr val="dk1"/>
                </a:solidFill>
                <a:latin typeface="Times New Roman"/>
                <a:ea typeface="Times New Roman"/>
                <a:cs typeface="Times New Roman"/>
                <a:sym typeface="Times New Roman"/>
              </a:rPr>
              <a:t>Content-Encoding: Even though a client may be able to gzip decompress files and specified so in the Accept-Encoding header, the server may or may not choose to encode the file. In any case, the server must specify to the client how the content was encoded so that it can be decompressed if need be.</a:t>
            </a:r>
            <a:endParaRPr sz="1800" b="0" i="0" u="none" strike="noStrike" cap="none">
              <a:solidFill>
                <a:schemeClr val="dk1"/>
              </a:solidFill>
              <a:latin typeface="Arial"/>
              <a:ea typeface="Arial"/>
              <a:cs typeface="Arial"/>
              <a:sym typeface="Arial"/>
            </a:endParaRPr>
          </a:p>
        </p:txBody>
      </p:sp>
      <p:sp>
        <p:nvSpPr>
          <p:cNvPr id="277" name="Google Shape;277;g21c0f71f2b7_0_154"/>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21c0f71f2b7_0_160"/>
          <p:cNvSpPr txBox="1"/>
          <p:nvPr/>
        </p:nvSpPr>
        <p:spPr>
          <a:xfrm>
            <a:off x="181800" y="1096175"/>
            <a:ext cx="11631300" cy="5307300"/>
          </a:xfrm>
          <a:prstGeom prst="rect">
            <a:avLst/>
          </a:prstGeom>
          <a:noFill/>
          <a:ln>
            <a:noFill/>
          </a:ln>
        </p:spPr>
        <p:txBody>
          <a:bodyPr spcFirstLastPara="1" wrap="square" lIns="91425" tIns="91425" rIns="91425" bIns="91425" anchor="t" anchorCtr="0">
            <a:spAutoFit/>
          </a:bodyPr>
          <a:lstStyle/>
          <a:p>
            <a:pPr marL="450000" marR="103063"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Content-Type: Tells the browser what type of data is attached in the body of the message. Some media-type values are text/html, image/jpeg, image/png, application/xml, and others. </a:t>
            </a:r>
            <a:endParaRPr sz="2100" b="0" i="0" u="none" strike="noStrike" cap="none">
              <a:solidFill>
                <a:schemeClr val="dk1"/>
              </a:solidFill>
              <a:latin typeface="Times New Roman"/>
              <a:ea typeface="Times New Roman"/>
              <a:cs typeface="Times New Roman"/>
              <a:sym typeface="Times New Roman"/>
            </a:endParaRPr>
          </a:p>
          <a:p>
            <a:pPr marL="4500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Content-Encoding. Even though a client may be able to gzip decompress files and specified so in the Accept-Encoding header, the server may or may not choose to encode the file. In any case, the server must specify to the client how the content was encoded so that it can be decompressed if need be.</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Response codes:</a:t>
            </a:r>
            <a:endParaRPr sz="2100" b="1" i="0" u="none" strike="noStrike" cap="none">
              <a:solidFill>
                <a:schemeClr val="dk1"/>
              </a:solidFill>
              <a:latin typeface="Times New Roman"/>
              <a:ea typeface="Times New Roman"/>
              <a:cs typeface="Times New Roman"/>
              <a:sym typeface="Times New Roman"/>
            </a:endParaRPr>
          </a:p>
          <a:p>
            <a:pPr marL="4500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Response codes are integer values returned by the server as part of the response header. </a:t>
            </a:r>
            <a:endParaRPr sz="2100" b="0" i="0" u="none" strike="noStrike" cap="none">
              <a:solidFill>
                <a:schemeClr val="dk1"/>
              </a:solidFill>
              <a:latin typeface="Times New Roman"/>
              <a:ea typeface="Times New Roman"/>
              <a:cs typeface="Times New Roman"/>
              <a:sym typeface="Times New Roman"/>
            </a:endParaRPr>
          </a:p>
          <a:p>
            <a:pPr marL="4500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These codes describe the state of the request, including whether it was successful, had errors, requires permission, and more.</a:t>
            </a:r>
            <a:endParaRPr sz="2100" b="0" i="0" u="none" strike="noStrike" cap="none">
              <a:solidFill>
                <a:schemeClr val="dk1"/>
              </a:solidFill>
              <a:latin typeface="Times New Roman"/>
              <a:ea typeface="Times New Roman"/>
              <a:cs typeface="Times New Roman"/>
              <a:sym typeface="Times New Roman"/>
            </a:endParaRPr>
          </a:p>
          <a:p>
            <a:pPr marL="4500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 For a complete listing, please refer to the HTTP specification. Some commonly encountered codes are listed in Table 2.1 to provide a taste of what kind of response codes exist. The codes use the first digit to indicate the category of response. 2## codes are for successful responses, 3## are for redirection-related responses, 4## codes are client errors, while 5## codes are server errors.</a:t>
            </a:r>
            <a:endParaRPr sz="2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chemeClr val="dk1"/>
              </a:solidFill>
              <a:latin typeface="Times New Roman"/>
              <a:ea typeface="Times New Roman"/>
              <a:cs typeface="Times New Roman"/>
              <a:sym typeface="Times New Roman"/>
            </a:endParaRPr>
          </a:p>
        </p:txBody>
      </p:sp>
      <p:sp>
        <p:nvSpPr>
          <p:cNvPr id="283" name="Google Shape;283;g21c0f71f2b7_0_160"/>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g21c0f71f2b7_0_165"/>
          <p:cNvPicPr preferRelativeResize="0"/>
          <p:nvPr/>
        </p:nvPicPr>
        <p:blipFill rotWithShape="1">
          <a:blip r:embed="rId3">
            <a:alphaModFix/>
          </a:blip>
          <a:srcRect l="18371" t="20940" r="24752" b="8740"/>
          <a:stretch/>
        </p:blipFill>
        <p:spPr>
          <a:xfrm>
            <a:off x="834425" y="772050"/>
            <a:ext cx="8673250" cy="6028800"/>
          </a:xfrm>
          <a:prstGeom prst="rect">
            <a:avLst/>
          </a:prstGeom>
          <a:noFill/>
          <a:ln>
            <a:noFill/>
          </a:ln>
        </p:spPr>
      </p:pic>
      <p:sp>
        <p:nvSpPr>
          <p:cNvPr id="289" name="Google Shape;289;g21c0f71f2b7_0_165"/>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21c0f71f2b7_0_45"/>
          <p:cNvSpPr txBox="1"/>
          <p:nvPr/>
        </p:nvSpPr>
        <p:spPr>
          <a:xfrm>
            <a:off x="391500" y="1261200"/>
            <a:ext cx="11448000" cy="4023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How the Web Works:</a:t>
            </a:r>
            <a:endParaRPr sz="21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Request and Response Cycle: </a:t>
            </a:r>
            <a:r>
              <a:rPr lang="en-IN" sz="2100" b="0" i="0" u="none" strike="noStrike" cap="none">
                <a:solidFill>
                  <a:schemeClr val="dk1"/>
                </a:solidFill>
                <a:latin typeface="Times New Roman"/>
                <a:ea typeface="Times New Roman"/>
                <a:cs typeface="Times New Roman"/>
                <a:sym typeface="Times New Roman"/>
              </a:rPr>
              <a:t>When you enter a URL in your browser, it sends a request to the web server hosting the site. The server processes this request and sends back the appropriate web page and resources (like images and stylesheets).</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HTML, CSS, and JavaScript:</a:t>
            </a:r>
            <a:endParaRPr sz="2100" b="1" i="0" u="none" strike="noStrike" cap="none">
              <a:solidFill>
                <a:schemeClr val="dk1"/>
              </a:solidFill>
              <a:latin typeface="Times New Roman"/>
              <a:ea typeface="Times New Roman"/>
              <a:cs typeface="Times New Roman"/>
              <a:sym typeface="Times New Roman"/>
            </a:endParaRPr>
          </a:p>
          <a:p>
            <a:pPr marL="457200" marR="0" lvl="0" indent="0" algn="l" rtl="0">
              <a:lnSpc>
                <a:spcPct val="115000"/>
              </a:lnSpc>
              <a:spcBef>
                <a:spcPts val="10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HTML: The backbone of web pages, providing structure and content. HTML uses tags to define elements like headings, paragraphs, links, and images.</a:t>
            </a:r>
            <a:endParaRPr sz="2100" b="0" i="0" u="none" strike="noStrike" cap="none">
              <a:solidFill>
                <a:schemeClr val="dk1"/>
              </a:solidFill>
              <a:latin typeface="Times New Roman"/>
              <a:ea typeface="Times New Roman"/>
              <a:cs typeface="Times New Roman"/>
              <a:sym typeface="Times New Roman"/>
            </a:endParaRPr>
          </a:p>
          <a:p>
            <a:pPr marL="457200" marR="0" lvl="0" indent="0" algn="l" rtl="0">
              <a:lnSpc>
                <a:spcPct val="115000"/>
              </a:lnSpc>
              <a:spcBef>
                <a:spcPts val="10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CSS: Cascading Style Sheets are used to style and layout web pages. CSS controls visual aspects such as colors, fonts, and spacing.</a:t>
            </a:r>
            <a:endParaRPr sz="2100" b="0" i="0" u="none" strike="noStrike" cap="none">
              <a:solidFill>
                <a:schemeClr val="dk1"/>
              </a:solidFill>
              <a:latin typeface="Times New Roman"/>
              <a:ea typeface="Times New Roman"/>
              <a:cs typeface="Times New Roman"/>
              <a:sym typeface="Times New Roman"/>
            </a:endParaRPr>
          </a:p>
          <a:p>
            <a:pPr marL="457200" marR="0" lvl="0" indent="0" algn="l" rtl="0">
              <a:lnSpc>
                <a:spcPct val="115000"/>
              </a:lnSpc>
              <a:spcBef>
                <a:spcPts val="10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JavaScript: A programming language that adds interactivity to web pages. JavaScript can create dynamic content, handle user events, and manipulate the </a:t>
            </a:r>
            <a:r>
              <a:rPr lang="en-IN" sz="2100" b="0" i="0" u="none" strike="noStrike" cap="none">
                <a:solidFill>
                  <a:schemeClr val="dk1"/>
                </a:solidFill>
                <a:highlight>
                  <a:schemeClr val="accent4"/>
                </a:highlight>
                <a:latin typeface="Times New Roman"/>
                <a:ea typeface="Times New Roman"/>
                <a:cs typeface="Times New Roman"/>
                <a:sym typeface="Times New Roman"/>
              </a:rPr>
              <a:t>DOM (Document Object Model).</a:t>
            </a: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p:txBody>
      </p:sp>
      <p:sp>
        <p:nvSpPr>
          <p:cNvPr id="295" name="Google Shape;295;g21c0f71f2b7_0_45"/>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1c0f71f2b7_0_0"/>
          <p:cNvSpPr txBox="1"/>
          <p:nvPr/>
        </p:nvSpPr>
        <p:spPr>
          <a:xfrm>
            <a:off x="391500" y="651600"/>
            <a:ext cx="11448000" cy="402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chemeClr val="dk1"/>
                </a:solidFill>
                <a:latin typeface="Times New Roman"/>
                <a:ea typeface="Times New Roman"/>
                <a:cs typeface="Times New Roman"/>
                <a:sym typeface="Times New Roman"/>
              </a:rPr>
              <a:t>Web development:</a:t>
            </a:r>
            <a:endParaRPr sz="2200" b="1" i="0" u="none" strike="noStrike" cap="none">
              <a:solidFill>
                <a:schemeClr val="dk1"/>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Web development is the building and maintenance of websites. </a:t>
            </a:r>
            <a:endParaRPr sz="2100" b="0" i="0" u="none" strike="noStrike" cap="none">
              <a:solidFill>
                <a:schemeClr val="dk1"/>
              </a:solidFill>
              <a:latin typeface="Times New Roman"/>
              <a:ea typeface="Times New Roman"/>
              <a:cs typeface="Times New Roman"/>
              <a:sym typeface="Times New Roman"/>
            </a:endParaRPr>
          </a:p>
          <a:p>
            <a:pPr marL="457200" marR="0" lvl="0" indent="0" algn="l" rtl="0">
              <a:lnSpc>
                <a:spcPct val="115000"/>
              </a:lnSpc>
              <a:spcBef>
                <a:spcPts val="10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Web development is the process of developing </a:t>
            </a:r>
            <a:r>
              <a:rPr lang="en-IN" sz="2100" b="0" i="0" u="none" strike="noStrike" cap="none">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websites</a:t>
            </a:r>
            <a:r>
              <a:rPr lang="en-IN" sz="2100" b="0" i="0" u="none" strike="noStrike" cap="none">
                <a:solidFill>
                  <a:schemeClr val="dk1"/>
                </a:solidFill>
                <a:latin typeface="Times New Roman"/>
                <a:ea typeface="Times New Roman"/>
                <a:cs typeface="Times New Roman"/>
                <a:sym typeface="Times New Roman"/>
              </a:rPr>
              <a:t> or </a:t>
            </a:r>
            <a:r>
              <a:rPr lang="en-IN" sz="2100" b="0" i="0" u="none" strike="noStrike" cap="none">
                <a:solidFill>
                  <a:schemeClr val="dk1"/>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web applications</a:t>
            </a:r>
            <a:r>
              <a:rPr lang="en-IN" sz="2100" b="0" i="0" u="none" strike="noStrike" cap="none">
                <a:solidFill>
                  <a:schemeClr val="dk1"/>
                </a:solidFill>
                <a:latin typeface="Times New Roman"/>
                <a:ea typeface="Times New Roman"/>
                <a:cs typeface="Times New Roman"/>
                <a:sym typeface="Times New Roman"/>
              </a:rPr>
              <a:t> that run on the </a:t>
            </a:r>
            <a:r>
              <a:rPr lang="en-IN" sz="2100" b="0" i="0" u="none" strike="noStrike" cap="none">
                <a:solidFill>
                  <a:schemeClr val="dk1"/>
                </a:solidFill>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Internet</a:t>
            </a:r>
            <a:r>
              <a:rPr lang="en-IN" sz="2100" b="0" i="0" u="none" strike="noStrike" cap="none">
                <a:solidFill>
                  <a:schemeClr val="dk1"/>
                </a:solidFill>
                <a:latin typeface="Times New Roman"/>
                <a:ea typeface="Times New Roman"/>
                <a:cs typeface="Times New Roman"/>
                <a:sym typeface="Times New Roman"/>
              </a:rPr>
              <a:t> (or an </a:t>
            </a:r>
            <a:r>
              <a:rPr lang="en-IN" sz="2100" b="0" i="0" u="none" strike="noStrike" cap="none">
                <a:solidFill>
                  <a:schemeClr val="dk1"/>
                </a:solidFill>
                <a:uFill>
                  <a:noFill/>
                </a:u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Intranet</a:t>
            </a:r>
            <a:r>
              <a:rPr lang="en-IN" sz="2100" b="0" i="0" u="none" strike="noStrike" cap="none">
                <a:solidFill>
                  <a:schemeClr val="dk1"/>
                </a:solidFill>
                <a:latin typeface="Times New Roman"/>
                <a:ea typeface="Times New Roman"/>
                <a:cs typeface="Times New Roman"/>
                <a:sym typeface="Times New Roman"/>
              </a:rPr>
              <a:t>). It can take various forms, including </a:t>
            </a:r>
            <a:r>
              <a:rPr lang="en-IN" sz="2100" b="0" i="0" u="none" strike="noStrike" cap="none">
                <a:solidFill>
                  <a:schemeClr val="dk1"/>
                </a:solidFill>
                <a:uFill>
                  <a:noFill/>
                </a:u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database management</a:t>
            </a:r>
            <a:r>
              <a:rPr lang="en-IN" sz="2100" b="0" i="0" u="none" strike="noStrike" cap="none">
                <a:solidFill>
                  <a:schemeClr val="dk1"/>
                </a:solidFill>
                <a:latin typeface="Times New Roman"/>
                <a:ea typeface="Times New Roman"/>
                <a:cs typeface="Times New Roman"/>
                <a:sym typeface="Times New Roman"/>
              </a:rPr>
              <a:t>, </a:t>
            </a:r>
            <a:r>
              <a:rPr lang="en-IN" sz="2100" b="0" i="0" u="none" strike="noStrike" cap="none">
                <a:solidFill>
                  <a:schemeClr val="dk1"/>
                </a:solidFill>
                <a:uFill>
                  <a:noFill/>
                </a:u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web programming</a:t>
            </a:r>
            <a:r>
              <a:rPr lang="en-IN" sz="2100" b="0" i="0" u="none" strike="noStrike" cap="none">
                <a:solidFill>
                  <a:schemeClr val="dk1"/>
                </a:solidFill>
                <a:latin typeface="Times New Roman"/>
                <a:ea typeface="Times New Roman"/>
                <a:cs typeface="Times New Roman"/>
                <a:sym typeface="Times New Roman"/>
              </a:rPr>
              <a:t>, and </a:t>
            </a:r>
            <a:r>
              <a:rPr lang="en-IN" sz="2100" b="0" i="0" u="none" strike="noStrike" cap="none">
                <a:solidFill>
                  <a:schemeClr val="dk1"/>
                </a:solidFill>
                <a:uFill>
                  <a:noFill/>
                </a:u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web design</a:t>
            </a:r>
            <a:r>
              <a:rPr lang="en-IN" sz="2100" b="0" i="0" u="none" strike="noStrike" cap="none">
                <a:solidFill>
                  <a:schemeClr val="dk1"/>
                </a:solidFill>
                <a:latin typeface="Times New Roman"/>
                <a:ea typeface="Times New Roman"/>
                <a:cs typeface="Times New Roman"/>
                <a:sym typeface="Times New Roman"/>
              </a:rPr>
              <a:t>, among others. </a:t>
            </a:r>
            <a:r>
              <a:rPr lang="en-IN" sz="2100" b="0" i="0" u="none" strike="noStrike" cap="none">
                <a:solidFill>
                  <a:schemeClr val="dk1"/>
                </a:solidFill>
                <a:highlight>
                  <a:srgbClr val="D3E3FD"/>
                </a:highlight>
                <a:uFill>
                  <a:noFill/>
                </a:uFill>
                <a:latin typeface="Times New Roman"/>
                <a:ea typeface="Times New Roman"/>
                <a:cs typeface="Times New Roman"/>
                <a:sym typeface="Times New Roman"/>
                <a:hlinkClick r:id="rId10">
                  <a:extLst>
                    <a:ext uri="{A12FA001-AC4F-418D-AE19-62706E023703}">
                      <ahyp:hlinkClr xmlns:ahyp="http://schemas.microsoft.com/office/drawing/2018/hyperlinkcolor" val="tx"/>
                    </a:ext>
                  </a:extLst>
                </a:hlinkClick>
              </a:rPr>
              <a:t>Web developers</a:t>
            </a:r>
            <a:r>
              <a:rPr lang="en-IN" sz="2100" b="0" i="0" u="none" strike="noStrike" cap="none">
                <a:solidFill>
                  <a:schemeClr val="dk1"/>
                </a:solidFill>
                <a:highlight>
                  <a:srgbClr val="D3E3FD"/>
                </a:highlight>
                <a:latin typeface="Times New Roman"/>
                <a:ea typeface="Times New Roman"/>
                <a:cs typeface="Times New Roman"/>
                <a:sym typeface="Times New Roman"/>
              </a:rPr>
              <a:t> </a:t>
            </a:r>
            <a:r>
              <a:rPr lang="en-IN" sz="2100" b="0" i="0" u="none" strike="noStrike" cap="none">
                <a:solidFill>
                  <a:schemeClr val="dk1"/>
                </a:solidFill>
                <a:latin typeface="Times New Roman"/>
                <a:ea typeface="Times New Roman"/>
                <a:cs typeface="Times New Roman"/>
                <a:sym typeface="Times New Roman"/>
              </a:rPr>
              <a:t>are responsible for executing these tasks and for maintenance, i.e., making sure that the website or app is wellbuilt and, more importantly, that it continues to function properly.</a:t>
            </a:r>
            <a:endParaRPr sz="1300" b="0" i="0" u="none" strike="noStrike" cap="none">
              <a:solidFill>
                <a:srgbClr val="2E364E"/>
              </a:solidFill>
              <a:highlight>
                <a:srgbClr val="FFFFFF"/>
              </a:highlight>
              <a:latin typeface="Arial"/>
              <a:ea typeface="Arial"/>
              <a:cs typeface="Arial"/>
              <a:sym typeface="Arial"/>
            </a:endParaRPr>
          </a:p>
          <a:p>
            <a:pPr marL="0" marR="0" lvl="0" indent="0" algn="l" rtl="0">
              <a:lnSpc>
                <a:spcPct val="115000"/>
              </a:lnSpc>
              <a:spcBef>
                <a:spcPts val="100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HTML, CSS, and JavaScript:</a:t>
            </a:r>
            <a:endParaRPr sz="2100" b="1" i="0" u="none" strike="noStrike" cap="none">
              <a:solidFill>
                <a:schemeClr val="dk1"/>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HTML: The backbone of web pages, providing structure and content. HTML uses tags to define elements like headings, paragraphs, links, and images.</a:t>
            </a:r>
            <a:endParaRPr sz="2100" b="0" i="0" u="none" strike="noStrike" cap="none">
              <a:solidFill>
                <a:schemeClr val="dk1"/>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Clr>
                <a:srgbClr val="000000"/>
              </a:buClr>
              <a:buSzPts val="2100"/>
              <a:buFont typeface="Arial"/>
              <a:buNone/>
            </a:pPr>
            <a:r>
              <a:rPr lang="en-IN" sz="2100" b="0" i="0" u="none" strike="noStrike" cap="none">
                <a:solidFill>
                  <a:schemeClr val="dk1"/>
                </a:solidFill>
                <a:uFill>
                  <a:noFill/>
                </a:uFill>
                <a:latin typeface="Times New Roman"/>
                <a:ea typeface="Times New Roman"/>
                <a:cs typeface="Times New Roman"/>
                <a:sym typeface="Times New Roman"/>
                <a:hlinkClick r:id="rId11">
                  <a:extLst>
                    <a:ext uri="{A12FA001-AC4F-418D-AE19-62706E023703}">
                      <ahyp:hlinkClr xmlns:ahyp="http://schemas.microsoft.com/office/drawing/2018/hyperlinkcolor" val="tx"/>
                    </a:ext>
                  </a:extLst>
                </a:hlinkClick>
              </a:rPr>
              <a:t>Cascading Style Sheets</a:t>
            </a:r>
            <a:r>
              <a:rPr lang="en-IN" sz="2100" b="0" i="0" u="none" strike="noStrike" cap="none">
                <a:solidFill>
                  <a:schemeClr val="dk1"/>
                </a:solidFill>
                <a:latin typeface="Times New Roman"/>
                <a:ea typeface="Times New Roman"/>
                <a:cs typeface="Times New Roman"/>
                <a:sym typeface="Times New Roman"/>
              </a:rPr>
              <a:t> (CSS) : Cascading Style Sheets are used to style and layout web pages. CSS controls visual aspects such as colors, fonts, and spacing.</a:t>
            </a:r>
            <a:endParaRPr sz="2100" b="0" i="0" u="none" strike="noStrike" cap="none">
              <a:solidFill>
                <a:schemeClr val="dk1"/>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JavaScript: A programming language that adds interactivity to web pages. JavaScript can create dynamic content, handle user events, and manipulate the </a:t>
            </a:r>
            <a:r>
              <a:rPr lang="en-IN" sz="2100" b="0" i="0" u="none" strike="noStrike" cap="none">
                <a:solidFill>
                  <a:schemeClr val="dk1"/>
                </a:solidFill>
                <a:highlight>
                  <a:schemeClr val="accent4"/>
                </a:highlight>
                <a:latin typeface="Times New Roman"/>
                <a:ea typeface="Times New Roman"/>
                <a:cs typeface="Times New Roman"/>
                <a:sym typeface="Times New Roman"/>
              </a:rPr>
              <a:t>DOM (Document Object Model).</a:t>
            </a:r>
            <a:endParaRPr sz="1100" b="0" i="0" u="none" strike="noStrike" cap="none">
              <a:solidFill>
                <a:schemeClr val="dk1"/>
              </a:solidFill>
              <a:highlight>
                <a:schemeClr val="accent4"/>
              </a:highlight>
              <a:latin typeface="Arial"/>
              <a:ea typeface="Arial"/>
              <a:cs typeface="Arial"/>
              <a:sym typeface="Arial"/>
            </a:endParaRPr>
          </a:p>
          <a:p>
            <a:pPr marL="0" marR="0" lvl="0" indent="0" algn="l" rtl="0">
              <a:lnSpc>
                <a:spcPct val="115000"/>
              </a:lnSpc>
              <a:spcBef>
                <a:spcPts val="1000"/>
              </a:spcBef>
              <a:spcAft>
                <a:spcPts val="0"/>
              </a:spcAft>
              <a:buClr>
                <a:srgbClr val="000000"/>
              </a:buClr>
              <a:buSzPts val="2100"/>
              <a:buFont typeface="Arial"/>
              <a:buNone/>
            </a:pPr>
            <a:endParaRPr sz="21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000"/>
              </a:spcBef>
              <a:spcAft>
                <a:spcPts val="0"/>
              </a:spcAft>
              <a:buClr>
                <a:srgbClr val="000000"/>
              </a:buClr>
              <a:buSzPts val="2200"/>
              <a:buFont typeface="Arial"/>
              <a:buNone/>
            </a:pPr>
            <a:endParaRPr sz="22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p:txBody>
      </p:sp>
      <p:sp>
        <p:nvSpPr>
          <p:cNvPr id="301" name="Google Shape;301;g21c0f71f2b7_0_0"/>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2f01f9b3ab8_0_41"/>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
        <p:nvSpPr>
          <p:cNvPr id="307" name="Google Shape;307;g2f01f9b3ab8_0_41"/>
          <p:cNvSpPr txBox="1"/>
          <p:nvPr/>
        </p:nvSpPr>
        <p:spPr>
          <a:xfrm>
            <a:off x="391500" y="804000"/>
            <a:ext cx="11448000" cy="4023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Types of Web Development:</a:t>
            </a:r>
            <a:endParaRPr sz="2100" b="1" i="0" u="none" strike="noStrike" cap="none">
              <a:solidFill>
                <a:schemeClr val="dk1"/>
              </a:solidFill>
              <a:latin typeface="Times New Roman"/>
              <a:ea typeface="Times New Roman"/>
              <a:cs typeface="Times New Roman"/>
              <a:sym typeface="Times New Roman"/>
            </a:endParaRPr>
          </a:p>
          <a:p>
            <a:pPr marL="457200" marR="0" lvl="0" indent="0" algn="l" rtl="0">
              <a:lnSpc>
                <a:spcPct val="115000"/>
              </a:lnSpc>
              <a:spcBef>
                <a:spcPts val="100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FrontEnd Development: </a:t>
            </a:r>
            <a:r>
              <a:rPr lang="en-IN" sz="2100" b="0" i="0" u="none" strike="noStrike" cap="none">
                <a:solidFill>
                  <a:schemeClr val="dk1"/>
                </a:solidFill>
                <a:latin typeface="Times New Roman"/>
                <a:ea typeface="Times New Roman"/>
                <a:cs typeface="Times New Roman"/>
                <a:sym typeface="Times New Roman"/>
              </a:rPr>
              <a:t>Focuses on the userfacing aspects of a website. It involves HTML, CSS, and JavaScript to create visually appealing and interactive user interfaces.</a:t>
            </a:r>
            <a:endParaRPr sz="2100" b="0" i="0" u="none" strike="noStrike" cap="none">
              <a:solidFill>
                <a:schemeClr val="dk1"/>
              </a:solidFill>
              <a:latin typeface="Times New Roman"/>
              <a:ea typeface="Times New Roman"/>
              <a:cs typeface="Times New Roman"/>
              <a:sym typeface="Times New Roman"/>
            </a:endParaRPr>
          </a:p>
          <a:p>
            <a:pPr marL="457200" marR="0" lvl="0" indent="0" algn="l" rtl="0">
              <a:lnSpc>
                <a:spcPct val="115000"/>
              </a:lnSpc>
              <a:spcBef>
                <a:spcPts val="100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BackEnd Development:</a:t>
            </a:r>
            <a:r>
              <a:rPr lang="en-IN" sz="2100" b="0" i="0" u="none" strike="noStrike" cap="none">
                <a:solidFill>
                  <a:schemeClr val="dk1"/>
                </a:solidFill>
                <a:latin typeface="Times New Roman"/>
                <a:ea typeface="Times New Roman"/>
                <a:cs typeface="Times New Roman"/>
                <a:sym typeface="Times New Roman"/>
              </a:rPr>
              <a:t> Deals with serverside logic and databases. It ensures that data is processed correctly and interacts with the frontend. Common backend languages include Python, Ruby, PHP, and JavaScript (Node.js).</a:t>
            </a:r>
            <a:endParaRPr sz="2100" b="0" i="0" u="none" strike="noStrike" cap="none">
              <a:solidFill>
                <a:schemeClr val="dk1"/>
              </a:solidFill>
              <a:latin typeface="Times New Roman"/>
              <a:ea typeface="Times New Roman"/>
              <a:cs typeface="Times New Roman"/>
              <a:sym typeface="Times New Roman"/>
            </a:endParaRPr>
          </a:p>
          <a:p>
            <a:pPr marL="457200" marR="0" lvl="0" indent="0" algn="l" rtl="0">
              <a:lnSpc>
                <a:spcPct val="115000"/>
              </a:lnSpc>
              <a:spcBef>
                <a:spcPts val="1000"/>
              </a:spcBef>
              <a:spcAft>
                <a:spcPts val="0"/>
              </a:spcAft>
              <a:buClr>
                <a:srgbClr val="000000"/>
              </a:buClr>
              <a:buSzPts val="2100"/>
              <a:buFont typeface="Arial"/>
              <a:buNone/>
            </a:pPr>
            <a:r>
              <a:rPr lang="en-IN" sz="2100" b="1" i="0" u="none" strike="noStrike" cap="none">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FullStack web develop</a:t>
            </a:r>
            <a:r>
              <a:rPr lang="en-IN" sz="2100" b="1" i="0" u="none" strike="noStrike" cap="none">
                <a:solidFill>
                  <a:schemeClr val="dk1"/>
                </a:solidFill>
                <a:latin typeface="Times New Roman"/>
                <a:ea typeface="Times New Roman"/>
                <a:cs typeface="Times New Roman"/>
                <a:sym typeface="Times New Roman"/>
              </a:rPr>
              <a:t>ment: </a:t>
            </a:r>
            <a:r>
              <a:rPr lang="en-IN" sz="2100" b="0" i="0" u="none" strike="noStrike" cap="none">
                <a:solidFill>
                  <a:schemeClr val="dk1"/>
                </a:solidFill>
                <a:latin typeface="Times New Roman"/>
                <a:ea typeface="Times New Roman"/>
                <a:cs typeface="Times New Roman"/>
                <a:sym typeface="Times New Roman"/>
              </a:rPr>
              <a:t>Focus on both aspects.</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UX (User Experience) Design: </a:t>
            </a:r>
            <a:r>
              <a:rPr lang="en-IN" sz="2100" b="0" i="0" u="none" strike="noStrike" cap="none">
                <a:solidFill>
                  <a:schemeClr val="dk1"/>
                </a:solidFill>
                <a:latin typeface="Times New Roman"/>
                <a:ea typeface="Times New Roman"/>
                <a:cs typeface="Times New Roman"/>
                <a:sym typeface="Times New Roman"/>
              </a:rPr>
              <a:t>Involves designing websites and applications that are userfriendly and provide a positive experience. UX design includes understanding user needs, creating intuitive interfaces, and ensuring accessibility.</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Responsive Design:</a:t>
            </a:r>
            <a:r>
              <a:rPr lang="en-IN" sz="2100" b="0" i="0" u="none" strike="noStrike" cap="none">
                <a:solidFill>
                  <a:schemeClr val="dk1"/>
                </a:solidFill>
                <a:latin typeface="Times New Roman"/>
                <a:ea typeface="Times New Roman"/>
                <a:cs typeface="Times New Roman"/>
                <a:sym typeface="Times New Roman"/>
              </a:rPr>
              <a:t> Ensures that websites work well on a variety of devices, from desktops to smartphones. Responsive design uses flexible grids, layouts, and media queries to adapt content to different screen sizes.</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endParaRPr sz="21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000"/>
              </a:spcBef>
              <a:spcAft>
                <a:spcPts val="0"/>
              </a:spcAft>
              <a:buClr>
                <a:srgbClr val="000000"/>
              </a:buClr>
              <a:buSzPts val="2200"/>
              <a:buFont typeface="Arial"/>
              <a:buNone/>
            </a:pPr>
            <a:endParaRPr sz="22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21c0f71f2b7_0_11"/>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
        <p:nvSpPr>
          <p:cNvPr id="313" name="Google Shape;313;g21c0f71f2b7_0_11"/>
          <p:cNvSpPr txBox="1"/>
          <p:nvPr/>
        </p:nvSpPr>
        <p:spPr>
          <a:xfrm>
            <a:off x="85800" y="1261200"/>
            <a:ext cx="12060300" cy="4023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Some Key Terminologies in Web Development:</a:t>
            </a:r>
            <a:endParaRPr sz="2100" b="1" i="0" u="none" strike="noStrike" cap="none">
              <a:solidFill>
                <a:schemeClr val="dk1"/>
              </a:solidFill>
              <a:latin typeface="Times New Roman"/>
              <a:ea typeface="Times New Roman"/>
              <a:cs typeface="Times New Roman"/>
              <a:sym typeface="Times New Roman"/>
            </a:endParaRPr>
          </a:p>
          <a:p>
            <a:pPr marL="457200" marR="0" lvl="0" indent="0" algn="l" rtl="0">
              <a:lnSpc>
                <a:spcPct val="115000"/>
              </a:lnSpc>
              <a:spcBef>
                <a:spcPts val="100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Application Programming Interface (API): </a:t>
            </a:r>
            <a:r>
              <a:rPr lang="en-IN" sz="2100" b="0" i="0" u="none" strike="noStrike" cap="none">
                <a:solidFill>
                  <a:schemeClr val="dk1"/>
                </a:solidFill>
                <a:latin typeface="Times New Roman"/>
                <a:ea typeface="Times New Roman"/>
                <a:cs typeface="Times New Roman"/>
                <a:sym typeface="Times New Roman"/>
              </a:rPr>
              <a:t>An </a:t>
            </a:r>
            <a:r>
              <a:rPr lang="en-IN" sz="2100" b="0" i="0" u="none" strike="noStrike" cap="none">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API</a:t>
            </a:r>
            <a:r>
              <a:rPr lang="en-IN" sz="2100" b="0" i="0" u="none" strike="noStrike" cap="none">
                <a:solidFill>
                  <a:schemeClr val="dk1"/>
                </a:solidFill>
                <a:latin typeface="Times New Roman"/>
                <a:ea typeface="Times New Roman"/>
                <a:cs typeface="Times New Roman"/>
                <a:sym typeface="Times New Roman"/>
              </a:rPr>
              <a:t> is a set of rules and protocols that helps programs communicate with each other to share information.</a:t>
            </a:r>
            <a:endParaRPr sz="2100" b="0" i="0" u="none" strike="noStrike" cap="none">
              <a:solidFill>
                <a:schemeClr val="dk1"/>
              </a:solidFill>
              <a:latin typeface="Times New Roman"/>
              <a:ea typeface="Times New Roman"/>
              <a:cs typeface="Times New Roman"/>
              <a:sym typeface="Times New Roman"/>
            </a:endParaRPr>
          </a:p>
          <a:p>
            <a:pPr marL="457200" marR="0" lvl="0" indent="0" algn="l" rtl="0">
              <a:lnSpc>
                <a:spcPct val="115000"/>
              </a:lnSpc>
              <a:spcBef>
                <a:spcPts val="100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Frameworks: </a:t>
            </a:r>
            <a:r>
              <a:rPr lang="en-IN" sz="2100" b="0" i="0" u="none" strike="noStrike" cap="none">
                <a:solidFill>
                  <a:schemeClr val="dk1"/>
                </a:solidFill>
                <a:latin typeface="Times New Roman"/>
                <a:ea typeface="Times New Roman"/>
                <a:cs typeface="Times New Roman"/>
                <a:sym typeface="Times New Roman"/>
              </a:rPr>
              <a:t>These are resources and tools for web developers to be able to build and maintain websites and web apps. These include AngularJS, React.js, and Vue.js.</a:t>
            </a:r>
            <a:endParaRPr sz="2100" b="0" i="0" u="none" strike="noStrike" cap="none">
              <a:solidFill>
                <a:schemeClr val="dk1"/>
              </a:solidFill>
              <a:latin typeface="Times New Roman"/>
              <a:ea typeface="Times New Roman"/>
              <a:cs typeface="Times New Roman"/>
              <a:sym typeface="Times New Roman"/>
            </a:endParaRPr>
          </a:p>
          <a:p>
            <a:pPr marL="457200" marR="0" lvl="0" indent="0" algn="l" rtl="0">
              <a:lnSpc>
                <a:spcPct val="115000"/>
              </a:lnSpc>
              <a:spcBef>
                <a:spcPts val="100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Document Object Model (DOM): </a:t>
            </a:r>
            <a:r>
              <a:rPr lang="en-IN" sz="2100" b="0" i="0" u="none" strike="noStrike" cap="none">
                <a:solidFill>
                  <a:schemeClr val="dk1"/>
                </a:solidFill>
                <a:latin typeface="Times New Roman"/>
                <a:ea typeface="Times New Roman"/>
                <a:cs typeface="Times New Roman"/>
                <a:sym typeface="Times New Roman"/>
              </a:rPr>
              <a:t>This is a type of language that is used for HTML or XML documents. </a:t>
            </a:r>
            <a:r>
              <a:rPr lang="en-IN" sz="2100" b="0" i="0" u="none" strike="noStrike" cap="none">
                <a:solidFill>
                  <a:schemeClr val="dk1"/>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This framework</a:t>
            </a:r>
            <a:r>
              <a:rPr lang="en-IN" sz="2100" b="0" i="0" u="none" strike="noStrike" cap="none">
                <a:solidFill>
                  <a:schemeClr val="dk1"/>
                </a:solidFill>
                <a:latin typeface="Times New Roman"/>
                <a:ea typeface="Times New Roman"/>
                <a:cs typeface="Times New Roman"/>
                <a:sym typeface="Times New Roman"/>
              </a:rPr>
              <a:t> defines the structure of the documents and the way these documents are accessed or manipulated.</a:t>
            </a:r>
            <a:endParaRPr sz="2100" b="0" i="0" u="none" strike="noStrike" cap="none">
              <a:solidFill>
                <a:schemeClr val="dk1"/>
              </a:solidFill>
              <a:latin typeface="Times New Roman"/>
              <a:ea typeface="Times New Roman"/>
              <a:cs typeface="Times New Roman"/>
              <a:sym typeface="Times New Roman"/>
            </a:endParaRPr>
          </a:p>
          <a:p>
            <a:pPr marL="457200" marR="0" lvl="0" indent="0" algn="l" rtl="0">
              <a:lnSpc>
                <a:spcPct val="115000"/>
              </a:lnSpc>
              <a:spcBef>
                <a:spcPts val="100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Bootstrap and jQuery: </a:t>
            </a:r>
            <a:r>
              <a:rPr lang="en-IN" sz="2100" b="0" i="0" u="none" strike="noStrike" cap="none">
                <a:solidFill>
                  <a:schemeClr val="dk1"/>
                </a:solidFill>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Bootstrap</a:t>
            </a:r>
            <a:r>
              <a:rPr lang="en-IN" sz="2100" b="0" i="0" u="none" strike="noStrike" cap="none">
                <a:solidFill>
                  <a:schemeClr val="dk1"/>
                </a:solidFill>
                <a:latin typeface="Times New Roman"/>
                <a:ea typeface="Times New Roman"/>
                <a:cs typeface="Times New Roman"/>
                <a:sym typeface="Times New Roman"/>
              </a:rPr>
              <a:t> is used to create responsive and mobilefirst web pages, while </a:t>
            </a:r>
            <a:r>
              <a:rPr lang="en-IN" sz="2100" b="0" i="0" u="none" strike="noStrike" cap="none">
                <a:solidFill>
                  <a:schemeClr val="dk1"/>
                </a:solidFill>
                <a:uFill>
                  <a:noFill/>
                </a:u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jQuery</a:t>
            </a:r>
            <a:r>
              <a:rPr lang="en-IN" sz="2100" b="0" i="0" u="none" strike="noStrike" cap="none">
                <a:solidFill>
                  <a:schemeClr val="dk1"/>
                </a:solidFill>
                <a:latin typeface="Times New Roman"/>
                <a:ea typeface="Times New Roman"/>
                <a:cs typeface="Times New Roman"/>
                <a:sym typeface="Times New Roman"/>
              </a:rPr>
              <a:t> is used to reduce the lines of code to achieve the same end goal. </a:t>
            </a:r>
            <a:endParaRPr sz="1300" b="0" i="0" u="none" strike="noStrike" cap="none">
              <a:solidFill>
                <a:srgbClr val="333333"/>
              </a:solidFill>
              <a:highlight>
                <a:srgbClr val="FFFFFF"/>
              </a:highlight>
              <a:latin typeface="Arial"/>
              <a:ea typeface="Arial"/>
              <a:cs typeface="Arial"/>
              <a:sym typeface="Arial"/>
            </a:endParaRPr>
          </a:p>
          <a:p>
            <a:pPr marL="0" marR="0" lvl="0" indent="0" algn="l" rtl="0">
              <a:lnSpc>
                <a:spcPct val="115000"/>
              </a:lnSpc>
              <a:spcBef>
                <a:spcPts val="1000"/>
              </a:spcBef>
              <a:spcAft>
                <a:spcPts val="0"/>
              </a:spcAft>
              <a:buClr>
                <a:srgbClr val="000000"/>
              </a:buClr>
              <a:buSzPts val="2100"/>
              <a:buFont typeface="Arial"/>
              <a:buNone/>
            </a:pPr>
            <a:endParaRPr sz="21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000"/>
              </a:spcBef>
              <a:spcAft>
                <a:spcPts val="0"/>
              </a:spcAft>
              <a:buClr>
                <a:srgbClr val="000000"/>
              </a:buClr>
              <a:buSzPts val="2200"/>
              <a:buFont typeface="Arial"/>
              <a:buNone/>
            </a:pPr>
            <a:endParaRPr sz="22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21c0f71f2b7_0_30"/>
          <p:cNvSpPr txBox="1"/>
          <p:nvPr/>
        </p:nvSpPr>
        <p:spPr>
          <a:xfrm>
            <a:off x="85800" y="880200"/>
            <a:ext cx="12060300" cy="622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Basic Structure of an HTML Document: </a:t>
            </a:r>
            <a:endParaRPr sz="21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000"/>
              </a:spcBef>
              <a:spcAft>
                <a:spcPts val="0"/>
              </a:spcAft>
              <a:buClr>
                <a:srgbClr val="000000"/>
              </a:buClr>
              <a:buSzPts val="2200"/>
              <a:buFont typeface="Arial"/>
              <a:buNone/>
            </a:pPr>
            <a:endParaRPr sz="22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p:txBody>
      </p:sp>
      <p:sp>
        <p:nvSpPr>
          <p:cNvPr id="319" name="Google Shape;319;g21c0f71f2b7_0_30"/>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pic>
        <p:nvPicPr>
          <p:cNvPr id="320" name="Google Shape;320;g21c0f71f2b7_0_30"/>
          <p:cNvPicPr preferRelativeResize="0"/>
          <p:nvPr/>
        </p:nvPicPr>
        <p:blipFill rotWithShape="1">
          <a:blip r:embed="rId3">
            <a:alphaModFix/>
          </a:blip>
          <a:srcRect t="17012"/>
          <a:stretch/>
        </p:blipFill>
        <p:spPr>
          <a:xfrm>
            <a:off x="1828800" y="1502400"/>
            <a:ext cx="8888935" cy="51269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21c0f71f2b7_1_25"/>
          <p:cNvSpPr txBox="1"/>
          <p:nvPr/>
        </p:nvSpPr>
        <p:spPr>
          <a:xfrm>
            <a:off x="76200" y="457200"/>
            <a:ext cx="11884800" cy="57981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IN" sz="2200" b="1" i="0" u="none" strike="noStrike" cap="none">
                <a:solidFill>
                  <a:srgbClr val="273239"/>
                </a:solidFill>
                <a:highlight>
                  <a:srgbClr val="FFFFFF"/>
                </a:highlight>
                <a:latin typeface="Times New Roman"/>
                <a:ea typeface="Times New Roman"/>
                <a:cs typeface="Times New Roman"/>
                <a:sym typeface="Times New Roman"/>
              </a:rPr>
              <a:t>Some Essential HTML Tags</a:t>
            </a:r>
            <a:endParaRPr sz="2100" b="0" i="0" u="none" strike="noStrike" cap="none">
              <a:solidFill>
                <a:schemeClr val="dk1"/>
              </a:solidFill>
              <a:latin typeface="Times New Roman"/>
              <a:ea typeface="Times New Roman"/>
              <a:cs typeface="Times New Roman"/>
              <a:sym typeface="Times New Roman"/>
            </a:endParaRPr>
          </a:p>
          <a:p>
            <a:pPr marL="457200" marR="0" lvl="0" indent="-368300" algn="l" rtl="0">
              <a:lnSpc>
                <a:spcPct val="158000"/>
              </a:lnSpc>
              <a:spcBef>
                <a:spcPts val="0"/>
              </a:spcBef>
              <a:spcAft>
                <a:spcPts val="0"/>
              </a:spcAft>
              <a:buClr>
                <a:srgbClr val="273239"/>
              </a:buClr>
              <a:buSzPts val="2200"/>
              <a:buFont typeface="Nunito"/>
              <a:buChar char="●"/>
            </a:pPr>
            <a:r>
              <a:rPr lang="en-IN" sz="2100" b="0" i="0" u="none" strike="noStrike" cap="none">
                <a:solidFill>
                  <a:schemeClr val="dk1"/>
                </a:solidFill>
                <a:latin typeface="Times New Roman"/>
                <a:ea typeface="Times New Roman"/>
                <a:cs typeface="Times New Roman"/>
                <a:sym typeface="Times New Roman"/>
              </a:rPr>
              <a:t>&lt;!DOCTYPE html&gt;: Declares the document type and version of HTML.</a:t>
            </a:r>
            <a:endParaRPr sz="2100" b="0" i="0" u="none" strike="noStrike" cap="none">
              <a:solidFill>
                <a:schemeClr val="dk1"/>
              </a:solidFill>
              <a:latin typeface="Times New Roman"/>
              <a:ea typeface="Times New Roman"/>
              <a:cs typeface="Times New Roman"/>
              <a:sym typeface="Times New Roman"/>
            </a:endParaRPr>
          </a:p>
          <a:p>
            <a:pPr marL="457200" marR="0" lvl="0" indent="-368300" algn="l" rtl="0">
              <a:lnSpc>
                <a:spcPct val="158000"/>
              </a:lnSpc>
              <a:spcBef>
                <a:spcPts val="0"/>
              </a:spcBef>
              <a:spcAft>
                <a:spcPts val="0"/>
              </a:spcAft>
              <a:buClr>
                <a:srgbClr val="273239"/>
              </a:buClr>
              <a:buSzPts val="2200"/>
              <a:buFont typeface="Nunito"/>
              <a:buChar char="●"/>
            </a:pPr>
            <a:r>
              <a:rPr lang="en-IN" sz="2100" b="0" i="0" u="none" strike="noStrike" cap="none">
                <a:solidFill>
                  <a:schemeClr val="dk1"/>
                </a:solidFill>
                <a:latin typeface="Times New Roman"/>
                <a:ea typeface="Times New Roman"/>
                <a:cs typeface="Times New Roman"/>
                <a:sym typeface="Times New Roman"/>
              </a:rPr>
              <a:t> &lt;html&gt;: The root element of the HTML document.</a:t>
            </a:r>
            <a:endParaRPr sz="2100" b="0" i="0" u="none" strike="noStrike" cap="none">
              <a:solidFill>
                <a:schemeClr val="dk1"/>
              </a:solidFill>
              <a:latin typeface="Times New Roman"/>
              <a:ea typeface="Times New Roman"/>
              <a:cs typeface="Times New Roman"/>
              <a:sym typeface="Times New Roman"/>
            </a:endParaRPr>
          </a:p>
          <a:p>
            <a:pPr marL="457200" marR="0" lvl="0" indent="-368300" algn="l" rtl="0">
              <a:lnSpc>
                <a:spcPct val="158000"/>
              </a:lnSpc>
              <a:spcBef>
                <a:spcPts val="0"/>
              </a:spcBef>
              <a:spcAft>
                <a:spcPts val="0"/>
              </a:spcAft>
              <a:buClr>
                <a:srgbClr val="273239"/>
              </a:buClr>
              <a:buSzPts val="2200"/>
              <a:buFont typeface="Nunito"/>
              <a:buChar char="●"/>
            </a:pPr>
            <a:r>
              <a:rPr lang="en-IN" sz="2100" b="0" i="0" u="none" strike="noStrike" cap="none">
                <a:solidFill>
                  <a:schemeClr val="dk1"/>
                </a:solidFill>
                <a:latin typeface="Times New Roman"/>
                <a:ea typeface="Times New Roman"/>
                <a:cs typeface="Times New Roman"/>
                <a:sym typeface="Times New Roman"/>
              </a:rPr>
              <a:t> &lt;head&gt;: Contains meta information about the document, such as character encoding, viewport settings, and links to stylesheets and scripts.</a:t>
            </a:r>
            <a:endParaRPr sz="2100" b="0" i="0" u="none" strike="noStrike" cap="none">
              <a:solidFill>
                <a:schemeClr val="dk1"/>
              </a:solidFill>
              <a:latin typeface="Times New Roman"/>
              <a:ea typeface="Times New Roman"/>
              <a:cs typeface="Times New Roman"/>
              <a:sym typeface="Times New Roman"/>
            </a:endParaRPr>
          </a:p>
          <a:p>
            <a:pPr marL="457200" marR="0" lvl="0" indent="-368300" algn="l" rtl="0">
              <a:lnSpc>
                <a:spcPct val="158000"/>
              </a:lnSpc>
              <a:spcBef>
                <a:spcPts val="0"/>
              </a:spcBef>
              <a:spcAft>
                <a:spcPts val="0"/>
              </a:spcAft>
              <a:buClr>
                <a:srgbClr val="273239"/>
              </a:buClr>
              <a:buSzPts val="2200"/>
              <a:buFont typeface="Nunito"/>
              <a:buChar char="●"/>
            </a:pPr>
            <a:r>
              <a:rPr lang="en-IN" sz="2100" b="0" i="0" u="none" strike="noStrike" cap="none">
                <a:solidFill>
                  <a:schemeClr val="dk1"/>
                </a:solidFill>
                <a:latin typeface="Times New Roman"/>
                <a:ea typeface="Times New Roman"/>
                <a:cs typeface="Times New Roman"/>
                <a:sym typeface="Times New Roman"/>
              </a:rPr>
              <a:t> &lt;body&gt;: Contains the content of the document, such as headers, paragraphs, and links.</a:t>
            </a:r>
            <a:endParaRPr sz="2100" b="0" i="0" u="none" strike="noStrike" cap="none">
              <a:solidFill>
                <a:schemeClr val="dk1"/>
              </a:solidFill>
              <a:latin typeface="Times New Roman"/>
              <a:ea typeface="Times New Roman"/>
              <a:cs typeface="Times New Roman"/>
              <a:sym typeface="Times New Roman"/>
            </a:endParaRPr>
          </a:p>
          <a:p>
            <a:pPr marL="457200" marR="0" lvl="0" indent="-368300" algn="l" rtl="0">
              <a:lnSpc>
                <a:spcPct val="158000"/>
              </a:lnSpc>
              <a:spcBef>
                <a:spcPts val="0"/>
              </a:spcBef>
              <a:spcAft>
                <a:spcPts val="0"/>
              </a:spcAft>
              <a:buClr>
                <a:srgbClr val="273239"/>
              </a:buClr>
              <a:buSzPts val="2200"/>
              <a:buFont typeface="Nunito"/>
              <a:buChar char="●"/>
            </a:pPr>
            <a:r>
              <a:rPr lang="en-IN" sz="2100" b="0" i="0" u="none" strike="noStrike" cap="none">
                <a:solidFill>
                  <a:schemeClr val="dk1"/>
                </a:solidFill>
                <a:latin typeface="Times New Roman"/>
                <a:ea typeface="Times New Roman"/>
                <a:cs typeface="Times New Roman"/>
                <a:sym typeface="Times New Roman"/>
              </a:rPr>
              <a:t> &lt;header&gt;, &lt;nav&gt;, &lt;main&gt;, &lt;section&gt;, &lt;article&gt;, &lt;footer&gt;: Semantic elements that define different parts of the page.</a:t>
            </a:r>
            <a:endParaRPr sz="2100" b="0" i="0" u="none" strike="noStrike" cap="none">
              <a:solidFill>
                <a:schemeClr val="dk1"/>
              </a:solidFill>
              <a:latin typeface="Times New Roman"/>
              <a:ea typeface="Times New Roman"/>
              <a:cs typeface="Times New Roman"/>
              <a:sym typeface="Times New Roman"/>
            </a:endParaRPr>
          </a:p>
          <a:p>
            <a:pPr marL="457200" marR="0" lvl="0" indent="-368300" algn="l" rtl="0">
              <a:lnSpc>
                <a:spcPct val="158000"/>
              </a:lnSpc>
              <a:spcBef>
                <a:spcPts val="0"/>
              </a:spcBef>
              <a:spcAft>
                <a:spcPts val="0"/>
              </a:spcAft>
              <a:buClr>
                <a:srgbClr val="273239"/>
              </a:buClr>
              <a:buSzPts val="2200"/>
              <a:buFont typeface="Nunito"/>
              <a:buChar char="●"/>
            </a:pPr>
            <a:r>
              <a:rPr lang="en-IN" sz="2100" b="0" i="0" u="none" strike="noStrike" cap="none">
                <a:solidFill>
                  <a:schemeClr val="dk1"/>
                </a:solidFill>
                <a:latin typeface="Times New Roman"/>
                <a:ea typeface="Times New Roman"/>
                <a:cs typeface="Times New Roman"/>
                <a:sym typeface="Times New Roman"/>
              </a:rPr>
              <a:t> &lt;title&gt;: Sets the title of the document, shown in the browser's title bar or tab.</a:t>
            </a:r>
            <a:endParaRPr sz="2100" b="0" i="0" u="none" strike="noStrike" cap="none">
              <a:solidFill>
                <a:schemeClr val="dk1"/>
              </a:solidFill>
              <a:latin typeface="Times New Roman"/>
              <a:ea typeface="Times New Roman"/>
              <a:cs typeface="Times New Roman"/>
              <a:sym typeface="Times New Roman"/>
            </a:endParaRPr>
          </a:p>
          <a:p>
            <a:pPr marL="457200" marR="0" lvl="0" indent="-368300" algn="l" rtl="0">
              <a:lnSpc>
                <a:spcPct val="158000"/>
              </a:lnSpc>
              <a:spcBef>
                <a:spcPts val="0"/>
              </a:spcBef>
              <a:spcAft>
                <a:spcPts val="0"/>
              </a:spcAft>
              <a:buClr>
                <a:srgbClr val="273239"/>
              </a:buClr>
              <a:buSzPts val="2200"/>
              <a:buFont typeface="Nunito"/>
              <a:buChar char="●"/>
            </a:pPr>
            <a:r>
              <a:rPr lang="en-IN" sz="2100" b="0" i="0" u="none" strike="noStrike" cap="none">
                <a:solidFill>
                  <a:schemeClr val="dk1"/>
                </a:solidFill>
                <a:latin typeface="Times New Roman"/>
                <a:ea typeface="Times New Roman"/>
                <a:cs typeface="Times New Roman"/>
                <a:sym typeface="Times New Roman"/>
              </a:rPr>
              <a:t> &lt;link&gt;: Links to external resources, like stylesheets.</a:t>
            </a:r>
            <a:endParaRPr sz="2100" b="0" i="0" u="none" strike="noStrike" cap="none">
              <a:solidFill>
                <a:schemeClr val="dk1"/>
              </a:solidFill>
              <a:latin typeface="Times New Roman"/>
              <a:ea typeface="Times New Roman"/>
              <a:cs typeface="Times New Roman"/>
              <a:sym typeface="Times New Roman"/>
            </a:endParaRPr>
          </a:p>
          <a:p>
            <a:pPr marL="457200" marR="0" lvl="0" indent="-368300" algn="l" rtl="0">
              <a:lnSpc>
                <a:spcPct val="158000"/>
              </a:lnSpc>
              <a:spcBef>
                <a:spcPts val="0"/>
              </a:spcBef>
              <a:spcAft>
                <a:spcPts val="0"/>
              </a:spcAft>
              <a:buClr>
                <a:srgbClr val="273239"/>
              </a:buClr>
              <a:buSzPts val="2200"/>
              <a:buFont typeface="Nunito"/>
              <a:buChar char="●"/>
            </a:pPr>
            <a:r>
              <a:rPr lang="en-IN" sz="2100" b="0" i="0" u="none" strike="noStrike" cap="none">
                <a:solidFill>
                  <a:schemeClr val="dk1"/>
                </a:solidFill>
                <a:latin typeface="Times New Roman"/>
                <a:ea typeface="Times New Roman"/>
                <a:cs typeface="Times New Roman"/>
                <a:sym typeface="Times New Roman"/>
              </a:rPr>
              <a:t> &lt;script&gt;: Links to external JavaScript files or includes inline JavaScript.</a:t>
            </a:r>
            <a:endParaRPr sz="2100" b="0" i="0" u="none" strike="noStrike" cap="none">
              <a:solidFill>
                <a:schemeClr val="dk1"/>
              </a:solidFill>
              <a:latin typeface="Times New Roman"/>
              <a:ea typeface="Times New Roman"/>
              <a:cs typeface="Times New Roman"/>
              <a:sym typeface="Times New Roman"/>
            </a:endParaRPr>
          </a:p>
        </p:txBody>
      </p:sp>
      <p:sp>
        <p:nvSpPr>
          <p:cNvPr id="326" name="Google Shape;326;g21c0f71f2b7_1_25"/>
          <p:cNvSpPr/>
          <p:nvPr/>
        </p:nvSpPr>
        <p:spPr>
          <a:xfrm>
            <a:off x="3105509" y="-2504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2efecedff9a_0_241"/>
          <p:cNvSpPr txBox="1"/>
          <p:nvPr/>
        </p:nvSpPr>
        <p:spPr>
          <a:xfrm>
            <a:off x="243000" y="651600"/>
            <a:ext cx="11758500" cy="535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000000"/>
                </a:solidFill>
                <a:latin typeface="Times New Roman"/>
                <a:ea typeface="Times New Roman"/>
                <a:cs typeface="Times New Roman"/>
                <a:sym typeface="Times New Roman"/>
              </a:rPr>
              <a:t>Origin of the Internet </a:t>
            </a:r>
            <a:endParaRPr sz="2200" b="0" i="0" u="none" strike="noStrike" cap="none">
              <a:solidFill>
                <a:schemeClr val="dk1"/>
              </a:solidFill>
              <a:latin typeface="Times New Roman"/>
              <a:ea typeface="Times New Roman"/>
              <a:cs typeface="Times New Roman"/>
              <a:sym typeface="Times New Roman"/>
            </a:endParaRPr>
          </a:p>
          <a:p>
            <a:pPr marL="457200" marR="0" lvl="0" indent="-368300" algn="l" rtl="0">
              <a:lnSpc>
                <a:spcPct val="100000"/>
              </a:lnSpc>
              <a:spcBef>
                <a:spcPts val="1000"/>
              </a:spcBef>
              <a:spcAft>
                <a:spcPts val="0"/>
              </a:spcAft>
              <a:buClr>
                <a:schemeClr val="dk1"/>
              </a:buClr>
              <a:buSzPts val="2200"/>
              <a:buFont typeface="Arial"/>
              <a:buChar char="●"/>
            </a:pPr>
            <a:r>
              <a:rPr lang="en-IN" sz="2200" b="1" i="0" u="none" strike="noStrike" cap="none">
                <a:solidFill>
                  <a:schemeClr val="dk1"/>
                </a:solidFill>
                <a:latin typeface="Times New Roman"/>
                <a:ea typeface="Times New Roman"/>
                <a:cs typeface="Times New Roman"/>
                <a:sym typeface="Times New Roman"/>
              </a:rPr>
              <a:t>Early Networking Concepts (1960s1970s):</a:t>
            </a:r>
            <a:endParaRPr sz="2200" b="1" i="0" u="none" strike="noStrike" cap="none">
              <a:solidFill>
                <a:schemeClr val="dk1"/>
              </a:solidFill>
              <a:latin typeface="Times New Roman"/>
              <a:ea typeface="Times New Roman"/>
              <a:cs typeface="Times New Roman"/>
              <a:sym typeface="Times New Roman"/>
            </a:endParaRPr>
          </a:p>
          <a:p>
            <a:pPr marL="457200" marR="0" lvl="0" indent="0" algn="l" rtl="0">
              <a:lnSpc>
                <a:spcPct val="100000"/>
              </a:lnSpc>
              <a:spcBef>
                <a:spcPts val="100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ARPANET:</a:t>
            </a:r>
            <a:r>
              <a:rPr lang="en-IN" sz="2100" b="0" i="0" u="none" strike="noStrike" cap="none">
                <a:solidFill>
                  <a:schemeClr val="dk1"/>
                </a:solidFill>
                <a:latin typeface="Times New Roman"/>
                <a:ea typeface="Times New Roman"/>
                <a:cs typeface="Times New Roman"/>
                <a:sym typeface="Times New Roman"/>
              </a:rPr>
              <a:t> The precursor to the Internet, ARPANET was developed in the late 1960s by the U.S. Department of Defense’s </a:t>
            </a:r>
            <a:r>
              <a:rPr lang="en-IN" sz="2100" b="0" i="1" u="none" strike="noStrike" cap="none">
                <a:solidFill>
                  <a:schemeClr val="dk1"/>
                </a:solidFill>
                <a:latin typeface="Times New Roman"/>
                <a:ea typeface="Times New Roman"/>
                <a:cs typeface="Times New Roman"/>
                <a:sym typeface="Times New Roman"/>
              </a:rPr>
              <a:t>Advanced Research Projects Agency </a:t>
            </a:r>
            <a:r>
              <a:rPr lang="en-IN" sz="2100" b="0" i="0" u="none" strike="noStrike" cap="none">
                <a:solidFill>
                  <a:schemeClr val="dk1"/>
                </a:solidFill>
                <a:latin typeface="Times New Roman"/>
                <a:ea typeface="Times New Roman"/>
                <a:cs typeface="Times New Roman"/>
                <a:sym typeface="Times New Roman"/>
              </a:rPr>
              <a:t>(ARPA). </a:t>
            </a:r>
            <a:endParaRPr sz="2100" b="0" i="0" u="none" strike="noStrike" cap="none">
              <a:solidFill>
                <a:schemeClr val="dk1"/>
              </a:solidFill>
              <a:latin typeface="Times New Roman"/>
              <a:ea typeface="Times New Roman"/>
              <a:cs typeface="Times New Roman"/>
              <a:sym typeface="Times New Roman"/>
            </a:endParaRPr>
          </a:p>
          <a:p>
            <a:pPr marL="457200" marR="0" lvl="0" indent="0" algn="l" rtl="0">
              <a:lnSpc>
                <a:spcPct val="100000"/>
              </a:lnSpc>
              <a:spcBef>
                <a:spcPts val="100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TCP/IP Protocols: </a:t>
            </a:r>
            <a:r>
              <a:rPr lang="en-IN" sz="2100" b="0" i="0" u="none" strike="noStrike" cap="none">
                <a:solidFill>
                  <a:schemeClr val="dk1"/>
                </a:solidFill>
                <a:latin typeface="Times New Roman"/>
                <a:ea typeface="Times New Roman"/>
                <a:cs typeface="Times New Roman"/>
                <a:sym typeface="Times New Roman"/>
              </a:rPr>
              <a:t>In the 1970s, Vint Cerf and Bob Kahn developed the </a:t>
            </a:r>
            <a:r>
              <a:rPr lang="en-IN" sz="2100" b="0" i="0" u="none" strike="noStrike" cap="none">
                <a:solidFill>
                  <a:schemeClr val="dk1"/>
                </a:solidFill>
                <a:highlight>
                  <a:schemeClr val="accent4"/>
                </a:highlight>
                <a:latin typeface="Times New Roman"/>
                <a:ea typeface="Times New Roman"/>
                <a:cs typeface="Times New Roman"/>
                <a:sym typeface="Times New Roman"/>
              </a:rPr>
              <a:t>Transmission Control Protocol (TCP) / User Datagram Protocol(UDP) and Internet Protocol (IP)</a:t>
            </a:r>
            <a:r>
              <a:rPr lang="en-IN" sz="2100" b="0" i="0" u="none" strike="noStrike" cap="none">
                <a:solidFill>
                  <a:schemeClr val="dk1"/>
                </a:solidFill>
                <a:latin typeface="Times New Roman"/>
                <a:ea typeface="Times New Roman"/>
                <a:cs typeface="Times New Roman"/>
                <a:sym typeface="Times New Roman"/>
              </a:rPr>
              <a:t>. These protocols became the foundation for data transmission on the Internet.</a:t>
            </a:r>
            <a:endParaRPr sz="2100" b="0" i="0" u="none" strike="noStrike" cap="none">
              <a:solidFill>
                <a:schemeClr val="dk1"/>
              </a:solidFill>
              <a:latin typeface="Arial"/>
              <a:ea typeface="Arial"/>
              <a:cs typeface="Arial"/>
              <a:sym typeface="Arial"/>
            </a:endParaRPr>
          </a:p>
          <a:p>
            <a:pPr marL="457200" marR="0" lvl="0" indent="-368300" algn="l" rtl="0">
              <a:lnSpc>
                <a:spcPct val="100000"/>
              </a:lnSpc>
              <a:spcBef>
                <a:spcPts val="1000"/>
              </a:spcBef>
              <a:spcAft>
                <a:spcPts val="0"/>
              </a:spcAft>
              <a:buClr>
                <a:schemeClr val="dk1"/>
              </a:buClr>
              <a:buSzPts val="2200"/>
              <a:buFont typeface="Times New Roman"/>
              <a:buChar char="●"/>
            </a:pPr>
            <a:r>
              <a:rPr lang="en-IN" sz="2200" b="1" i="0" u="none" strike="noStrike" cap="none">
                <a:solidFill>
                  <a:schemeClr val="dk1"/>
                </a:solidFill>
                <a:latin typeface="Times New Roman"/>
                <a:ea typeface="Times New Roman"/>
                <a:cs typeface="Times New Roman"/>
                <a:sym typeface="Times New Roman"/>
              </a:rPr>
              <a:t>Expansion and Standardization (1980s):</a:t>
            </a:r>
            <a:endParaRPr sz="2200" b="1" i="0" u="none" strike="noStrike" cap="none">
              <a:solidFill>
                <a:schemeClr val="dk1"/>
              </a:solidFill>
              <a:latin typeface="Times New Roman"/>
              <a:ea typeface="Times New Roman"/>
              <a:cs typeface="Times New Roman"/>
              <a:sym typeface="Times New Roman"/>
            </a:endParaRPr>
          </a:p>
          <a:p>
            <a:pPr marL="457200" marR="0" lvl="0" indent="0" algn="l" rtl="0">
              <a:lnSpc>
                <a:spcPct val="100000"/>
              </a:lnSpc>
              <a:spcBef>
                <a:spcPts val="100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Birth of the Internet: </a:t>
            </a:r>
            <a:r>
              <a:rPr lang="en-IN" sz="2100" b="0" i="1" u="none" strike="noStrike" cap="none">
                <a:solidFill>
                  <a:schemeClr val="dk1"/>
                </a:solidFill>
                <a:latin typeface="Times New Roman"/>
                <a:ea typeface="Times New Roman"/>
                <a:cs typeface="Times New Roman"/>
                <a:sym typeface="Times New Roman"/>
              </a:rPr>
              <a:t>In 1983, ARPANET adopted TCP/IP, and the modern Internet was born. </a:t>
            </a:r>
            <a:r>
              <a:rPr lang="en-IN" sz="2100" b="0" i="0" u="none" strike="noStrike" cap="none">
                <a:solidFill>
                  <a:schemeClr val="dk1"/>
                </a:solidFill>
                <a:latin typeface="Times New Roman"/>
                <a:ea typeface="Times New Roman"/>
                <a:cs typeface="Times New Roman"/>
                <a:sym typeface="Times New Roman"/>
              </a:rPr>
              <a:t>This protocol suite allowed different networks to interconnect and communicate, forming a network of networks.</a:t>
            </a:r>
            <a:endParaRPr sz="2100" b="0" i="0" u="none" strike="noStrike" cap="none">
              <a:solidFill>
                <a:schemeClr val="dk1"/>
              </a:solidFill>
              <a:latin typeface="Times New Roman"/>
              <a:ea typeface="Times New Roman"/>
              <a:cs typeface="Times New Roman"/>
              <a:sym typeface="Times New Roman"/>
            </a:endParaRPr>
          </a:p>
          <a:p>
            <a:pPr marL="457200" marR="0" lvl="0" indent="0" algn="l" rtl="0">
              <a:lnSpc>
                <a:spcPct val="100000"/>
              </a:lnSpc>
              <a:spcBef>
                <a:spcPts val="100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Domain Name System (DNS):</a:t>
            </a:r>
            <a:r>
              <a:rPr lang="en-IN" sz="2100" b="0" i="0" u="none" strike="noStrike" cap="none">
                <a:solidFill>
                  <a:schemeClr val="dk1"/>
                </a:solidFill>
                <a:latin typeface="Times New Roman"/>
                <a:ea typeface="Times New Roman"/>
                <a:cs typeface="Times New Roman"/>
                <a:sym typeface="Times New Roman"/>
              </a:rPr>
              <a:t> Introduced in 1984, the DNS allowed users to access websites using humanreadable addresses instead of numerical </a:t>
            </a:r>
            <a:r>
              <a:rPr lang="en-IN" sz="2100" b="0" i="0" u="none" strike="noStrike" cap="none">
                <a:solidFill>
                  <a:schemeClr val="dk1"/>
                </a:solidFill>
                <a:highlight>
                  <a:schemeClr val="accent6"/>
                </a:highlight>
                <a:latin typeface="Times New Roman"/>
                <a:ea typeface="Times New Roman"/>
                <a:cs typeface="Times New Roman"/>
                <a:sym typeface="Times New Roman"/>
              </a:rPr>
              <a:t>IP addresses.</a:t>
            </a:r>
            <a:endParaRPr sz="2100" b="0" i="0" u="none" strike="noStrike" cap="none">
              <a:solidFill>
                <a:schemeClr val="dk1"/>
              </a:solidFill>
              <a:highlight>
                <a:schemeClr val="accent6"/>
              </a:highlight>
              <a:latin typeface="Arial"/>
              <a:ea typeface="Arial"/>
              <a:cs typeface="Arial"/>
              <a:sym typeface="Arial"/>
            </a:endParaRPr>
          </a:p>
          <a:p>
            <a:pPr marL="457200" marR="0" lvl="0" indent="0" algn="l" rtl="0">
              <a:lnSpc>
                <a:spcPct val="100000"/>
              </a:lnSpc>
              <a:spcBef>
                <a:spcPts val="1000"/>
              </a:spcBef>
              <a:spcAft>
                <a:spcPts val="0"/>
              </a:spcAft>
              <a:buClr>
                <a:srgbClr val="000000"/>
              </a:buClr>
              <a:buSzPts val="2200"/>
              <a:buFont typeface="Arial"/>
              <a:buNone/>
            </a:pP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000"/>
              </a:spcBef>
              <a:spcAft>
                <a:spcPts val="0"/>
              </a:spcAft>
              <a:buClr>
                <a:srgbClr val="000000"/>
              </a:buClr>
              <a:buSzPts val="2200"/>
              <a:buFont typeface="Arial"/>
              <a:buNone/>
            </a:pPr>
            <a:endParaRPr sz="2200" b="1"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chemeClr val="dk1"/>
              </a:buClr>
              <a:buSzPts val="11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p:txBody>
      </p:sp>
      <p:sp>
        <p:nvSpPr>
          <p:cNvPr id="102" name="Google Shape;102;g2efecedff9a_0_241"/>
          <p:cNvSpPr/>
          <p:nvPr/>
        </p:nvSpPr>
        <p:spPr>
          <a:xfrm>
            <a:off x="3105509" y="1273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21c0f71f2b7_0_169"/>
          <p:cNvSpPr txBox="1"/>
          <p:nvPr/>
        </p:nvSpPr>
        <p:spPr>
          <a:xfrm>
            <a:off x="76200" y="1066800"/>
            <a:ext cx="11884800" cy="9126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15000"/>
              </a:lnSpc>
              <a:spcBef>
                <a:spcPts val="0"/>
              </a:spcBef>
              <a:spcAft>
                <a:spcPts val="0"/>
              </a:spcAft>
              <a:buClr>
                <a:srgbClr val="273239"/>
              </a:buClr>
              <a:buSzPts val="2200"/>
              <a:buFont typeface="Nunito"/>
              <a:buChar char="●"/>
            </a:pPr>
            <a:r>
              <a:rPr lang="en-IN" sz="2100" b="0" i="0" u="none" strike="noStrike" cap="none">
                <a:solidFill>
                  <a:schemeClr val="dk1"/>
                </a:solidFill>
                <a:latin typeface="Times New Roman"/>
                <a:ea typeface="Times New Roman"/>
                <a:cs typeface="Times New Roman"/>
                <a:sym typeface="Times New Roman"/>
              </a:rPr>
              <a:t>The &lt;h1&gt; element defines a large heading</a:t>
            </a:r>
            <a:endParaRPr sz="2100" b="0" i="0" u="none" strike="noStrike" cap="none">
              <a:solidFill>
                <a:schemeClr val="dk1"/>
              </a:solidFill>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rgbClr val="273239"/>
              </a:buClr>
              <a:buSzPts val="2200"/>
              <a:buFont typeface="Nunito"/>
              <a:buChar char="●"/>
            </a:pPr>
            <a:r>
              <a:rPr lang="en-IN" sz="2100" b="0" i="0" u="none" strike="noStrike" cap="none">
                <a:solidFill>
                  <a:schemeClr val="dk1"/>
                </a:solidFill>
                <a:latin typeface="Times New Roman"/>
                <a:ea typeface="Times New Roman"/>
                <a:cs typeface="Times New Roman"/>
                <a:sym typeface="Times New Roman"/>
              </a:rPr>
              <a:t>The &lt;p&gt; element defines a paragraph </a:t>
            </a:r>
            <a:endParaRPr sz="2100" b="0" i="0" u="none" strike="noStrike" cap="none">
              <a:solidFill>
                <a:schemeClr val="dk1"/>
              </a:solidFill>
              <a:latin typeface="Times New Roman"/>
              <a:ea typeface="Times New Roman"/>
              <a:cs typeface="Times New Roman"/>
              <a:sym typeface="Times New Roman"/>
            </a:endParaRPr>
          </a:p>
        </p:txBody>
      </p:sp>
      <p:pic>
        <p:nvPicPr>
          <p:cNvPr id="332" name="Google Shape;332;g21c0f71f2b7_0_169"/>
          <p:cNvPicPr preferRelativeResize="0"/>
          <p:nvPr/>
        </p:nvPicPr>
        <p:blipFill rotWithShape="1">
          <a:blip r:embed="rId3">
            <a:alphaModFix/>
          </a:blip>
          <a:srcRect l="28410" t="36126" r="25392" b="39217"/>
          <a:stretch/>
        </p:blipFill>
        <p:spPr>
          <a:xfrm>
            <a:off x="2048258" y="2074960"/>
            <a:ext cx="7633440" cy="2289961"/>
          </a:xfrm>
          <a:prstGeom prst="rect">
            <a:avLst/>
          </a:prstGeom>
          <a:noFill/>
          <a:ln>
            <a:noFill/>
          </a:ln>
        </p:spPr>
      </p:pic>
      <p:sp>
        <p:nvSpPr>
          <p:cNvPr id="333" name="Google Shape;333;g21c0f71f2b7_0_169"/>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21c0f71f2b7_0_182"/>
          <p:cNvSpPr txBox="1"/>
          <p:nvPr/>
        </p:nvSpPr>
        <p:spPr>
          <a:xfrm>
            <a:off x="76200" y="914400"/>
            <a:ext cx="11884800" cy="4686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HTML Attributes:</a:t>
            </a:r>
            <a:endParaRPr sz="2100" b="1"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180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HTML attributes provide additional information about HTML elements.</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All HTML elements can have attributes</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Attributes provide additional information about elements</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Attributes are always specified in the start tag</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Attributes usually come in name/value pairs like: name="value"</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Example : </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The &lt;a&gt; tag defines a hyperlink. The href attribute specifies the URL of the page the link goes to:</a:t>
            </a:r>
            <a:br>
              <a:rPr lang="en-IN" sz="2100" b="0" i="0" u="none" strike="noStrike" cap="none">
                <a:solidFill>
                  <a:schemeClr val="dk1"/>
                </a:solidFill>
                <a:latin typeface="Times New Roman"/>
                <a:ea typeface="Times New Roman"/>
                <a:cs typeface="Times New Roman"/>
                <a:sym typeface="Times New Roman"/>
              </a:rPr>
            </a:br>
            <a:r>
              <a:rPr lang="en-IN" sz="2100" b="0" i="0" u="none" strike="noStrike" cap="none">
                <a:solidFill>
                  <a:schemeClr val="dk1"/>
                </a:solidFill>
                <a:latin typeface="Times New Roman"/>
                <a:ea typeface="Times New Roman"/>
                <a:cs typeface="Times New Roman"/>
                <a:sym typeface="Times New Roman"/>
              </a:rPr>
              <a:t>&lt;a href="https://www.w3schools.com"&gt;Visit W3Schools&lt;/a&gt;</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target - specifies where to open the linked document.	</a:t>
            </a:r>
            <a:endParaRPr sz="1350" b="0" i="0" u="none" strike="noStrike" cap="none">
              <a:solidFill>
                <a:schemeClr val="dk1"/>
              </a:solidFill>
              <a:latin typeface="Arial"/>
              <a:ea typeface="Arial"/>
              <a:cs typeface="Arial"/>
              <a:sym typeface="Arial"/>
            </a:endParaRPr>
          </a:p>
          <a:p>
            <a:pPr marL="0" marR="0" lvl="0" indent="0" algn="l" rtl="0">
              <a:lnSpc>
                <a:spcPct val="115000"/>
              </a:lnSpc>
              <a:spcBef>
                <a:spcPts val="1800"/>
              </a:spcBef>
              <a:spcAft>
                <a:spcPts val="1800"/>
              </a:spcAft>
              <a:buClr>
                <a:srgbClr val="000000"/>
              </a:buClr>
              <a:buSzPts val="2100"/>
              <a:buFont typeface="Arial"/>
              <a:buNone/>
            </a:pPr>
            <a:endParaRPr sz="2100" b="1" i="0" u="none" strike="noStrike" cap="none">
              <a:solidFill>
                <a:schemeClr val="dk1"/>
              </a:solidFill>
              <a:latin typeface="Times New Roman"/>
              <a:ea typeface="Times New Roman"/>
              <a:cs typeface="Times New Roman"/>
              <a:sym typeface="Times New Roman"/>
            </a:endParaRPr>
          </a:p>
        </p:txBody>
      </p:sp>
      <p:sp>
        <p:nvSpPr>
          <p:cNvPr id="339" name="Google Shape;339;g21c0f71f2b7_0_182"/>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21c0f71f2b7_0_187"/>
          <p:cNvSpPr txBox="1"/>
          <p:nvPr/>
        </p:nvSpPr>
        <p:spPr>
          <a:xfrm>
            <a:off x="76200" y="1143000"/>
            <a:ext cx="11884800" cy="4686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HTML Attributes:</a:t>
            </a:r>
            <a:endParaRPr sz="2100" b="1"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180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HTML attributes provide additional information about HTML elements.</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All HTML elements can have attributes</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Attributes provide additional information about elements</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Attributes are always specified in the start tag</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Attributes usually come in name/value pairs like: name="value"</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Example : </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The &lt;a&gt; tag defines a hyperlink. The href attribute specifies the URL of the page the link goes to:</a:t>
            </a:r>
            <a:br>
              <a:rPr lang="en-IN" sz="2100" b="0" i="0" u="none" strike="noStrike" cap="none">
                <a:solidFill>
                  <a:schemeClr val="dk1"/>
                </a:solidFill>
                <a:latin typeface="Times New Roman"/>
                <a:ea typeface="Times New Roman"/>
                <a:cs typeface="Times New Roman"/>
                <a:sym typeface="Times New Roman"/>
              </a:rPr>
            </a:br>
            <a:r>
              <a:rPr lang="en-IN" sz="2100" b="0" i="0" u="none" strike="noStrike" cap="none">
                <a:solidFill>
                  <a:schemeClr val="dk1"/>
                </a:solidFill>
                <a:latin typeface="Times New Roman"/>
                <a:ea typeface="Times New Roman"/>
                <a:cs typeface="Times New Roman"/>
                <a:sym typeface="Times New Roman"/>
              </a:rPr>
              <a:t>&lt;a href="https://www.w3schools.com"&gt;Visit W3Schools&lt;/a&gt;</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target - specifies where to open the linked document.	</a:t>
            </a:r>
            <a:endParaRPr sz="1350" b="0" i="0" u="none" strike="noStrike" cap="none">
              <a:solidFill>
                <a:schemeClr val="dk1"/>
              </a:solidFill>
              <a:latin typeface="Arial"/>
              <a:ea typeface="Arial"/>
              <a:cs typeface="Arial"/>
              <a:sym typeface="Arial"/>
            </a:endParaRPr>
          </a:p>
          <a:p>
            <a:pPr marL="0" marR="0" lvl="0" indent="0" algn="l" rtl="0">
              <a:lnSpc>
                <a:spcPct val="115000"/>
              </a:lnSpc>
              <a:spcBef>
                <a:spcPts val="1800"/>
              </a:spcBef>
              <a:spcAft>
                <a:spcPts val="1800"/>
              </a:spcAft>
              <a:buClr>
                <a:srgbClr val="000000"/>
              </a:buClr>
              <a:buSzPts val="2100"/>
              <a:buFont typeface="Arial"/>
              <a:buNone/>
            </a:pPr>
            <a:endParaRPr sz="2100" b="1" i="0" u="none" strike="noStrike" cap="none">
              <a:solidFill>
                <a:schemeClr val="dk1"/>
              </a:solidFill>
              <a:latin typeface="Times New Roman"/>
              <a:ea typeface="Times New Roman"/>
              <a:cs typeface="Times New Roman"/>
              <a:sym typeface="Times New Roman"/>
            </a:endParaRPr>
          </a:p>
        </p:txBody>
      </p:sp>
      <p:sp>
        <p:nvSpPr>
          <p:cNvPr id="345" name="Google Shape;345;g21c0f71f2b7_0_187"/>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21c0f71f2b7_0_191"/>
          <p:cNvSpPr txBox="1"/>
          <p:nvPr/>
        </p:nvSpPr>
        <p:spPr>
          <a:xfrm>
            <a:off x="76200" y="1143000"/>
            <a:ext cx="11884800" cy="4084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HTML Attributes:</a:t>
            </a:r>
            <a:endParaRPr sz="2100" b="1"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1800"/>
              </a:spcBef>
              <a:spcAft>
                <a:spcPts val="0"/>
              </a:spcAft>
              <a:buClr>
                <a:srgbClr val="595959"/>
              </a:buClr>
              <a:buSzPts val="2100"/>
              <a:buFont typeface="Arial"/>
              <a:buChar char="●"/>
            </a:pPr>
            <a:r>
              <a:rPr lang="en-IN" sz="2100" b="0" i="0" u="none" strike="noStrike" cap="none">
                <a:solidFill>
                  <a:srgbClr val="595959"/>
                </a:solidFill>
                <a:latin typeface="Times New Roman"/>
                <a:ea typeface="Times New Roman"/>
                <a:cs typeface="Times New Roman"/>
                <a:sym typeface="Times New Roman"/>
              </a:rPr>
              <a:t>&lt;img&gt; </a:t>
            </a:r>
            <a:r>
              <a:rPr lang="en-IN" sz="2100" b="0" i="0" u="none" strike="noStrike" cap="none">
                <a:solidFill>
                  <a:srgbClr val="0000CD"/>
                </a:solidFill>
                <a:latin typeface="Times New Roman"/>
                <a:ea typeface="Times New Roman"/>
                <a:cs typeface="Times New Roman"/>
                <a:sym typeface="Times New Roman"/>
              </a:rPr>
              <a:t>&lt;</a:t>
            </a:r>
            <a:r>
              <a:rPr lang="en-IN" sz="2100" b="0" i="0" u="none" strike="noStrike" cap="none">
                <a:solidFill>
                  <a:srgbClr val="A52A2A"/>
                </a:solidFill>
                <a:latin typeface="Times New Roman"/>
                <a:ea typeface="Times New Roman"/>
                <a:cs typeface="Times New Roman"/>
                <a:sym typeface="Times New Roman"/>
              </a:rPr>
              <a:t>img</a:t>
            </a:r>
            <a:r>
              <a:rPr lang="en-IN" sz="2100" b="0" i="0" u="none" strike="noStrike" cap="none">
                <a:solidFill>
                  <a:srgbClr val="FF0000"/>
                </a:solidFill>
                <a:latin typeface="Times New Roman"/>
                <a:ea typeface="Times New Roman"/>
                <a:cs typeface="Times New Roman"/>
                <a:sym typeface="Times New Roman"/>
              </a:rPr>
              <a:t> src</a:t>
            </a:r>
            <a:r>
              <a:rPr lang="en-IN" sz="2100" b="0" i="0" u="none" strike="noStrike" cap="none">
                <a:solidFill>
                  <a:srgbClr val="0000CD"/>
                </a:solidFill>
                <a:latin typeface="Times New Roman"/>
                <a:ea typeface="Times New Roman"/>
                <a:cs typeface="Times New Roman"/>
                <a:sym typeface="Times New Roman"/>
              </a:rPr>
              <a:t>="img_girl.jpg" </a:t>
            </a:r>
            <a:r>
              <a:rPr lang="en-IN" sz="2100" b="0" i="0" u="none" strike="noStrike" cap="none">
                <a:solidFill>
                  <a:srgbClr val="FF0000"/>
                </a:solidFill>
                <a:latin typeface="Times New Roman"/>
                <a:ea typeface="Times New Roman"/>
                <a:cs typeface="Times New Roman"/>
                <a:sym typeface="Times New Roman"/>
              </a:rPr>
              <a:t>width</a:t>
            </a:r>
            <a:r>
              <a:rPr lang="en-IN" sz="2100" b="0" i="0" u="none" strike="noStrike" cap="none">
                <a:solidFill>
                  <a:srgbClr val="0000CD"/>
                </a:solidFill>
                <a:latin typeface="Times New Roman"/>
                <a:ea typeface="Times New Roman"/>
                <a:cs typeface="Times New Roman"/>
                <a:sym typeface="Times New Roman"/>
              </a:rPr>
              <a:t>="500"</a:t>
            </a:r>
            <a:r>
              <a:rPr lang="en-IN" sz="2100" b="0" i="0" u="none" strike="noStrike" cap="none">
                <a:solidFill>
                  <a:srgbClr val="FF0000"/>
                </a:solidFill>
                <a:latin typeface="Times New Roman"/>
                <a:ea typeface="Times New Roman"/>
                <a:cs typeface="Times New Roman"/>
                <a:sym typeface="Times New Roman"/>
              </a:rPr>
              <a:t> height</a:t>
            </a:r>
            <a:r>
              <a:rPr lang="en-IN" sz="2100" b="0" i="0" u="none" strike="noStrike" cap="none">
                <a:solidFill>
                  <a:srgbClr val="0000CD"/>
                </a:solidFill>
                <a:latin typeface="Times New Roman"/>
                <a:ea typeface="Times New Roman"/>
                <a:cs typeface="Times New Roman"/>
                <a:sym typeface="Times New Roman"/>
              </a:rPr>
              <a:t>="600" </a:t>
            </a:r>
            <a:r>
              <a:rPr lang="en-IN" sz="2100" b="0" i="0" u="none" strike="noStrike" cap="none">
                <a:solidFill>
                  <a:srgbClr val="FF0000"/>
                </a:solidFill>
                <a:latin typeface="Times New Roman"/>
                <a:ea typeface="Times New Roman"/>
                <a:cs typeface="Times New Roman"/>
                <a:sym typeface="Times New Roman"/>
              </a:rPr>
              <a:t>alt</a:t>
            </a:r>
            <a:r>
              <a:rPr lang="en-IN" sz="2100" b="0" i="0" u="none" strike="noStrike" cap="none">
                <a:solidFill>
                  <a:srgbClr val="0000CD"/>
                </a:solidFill>
                <a:latin typeface="Times New Roman"/>
                <a:ea typeface="Times New Roman"/>
                <a:cs typeface="Times New Roman"/>
                <a:sym typeface="Times New Roman"/>
              </a:rPr>
              <a:t>="Girl with a jacket"&gt;</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rgbClr val="0000CD"/>
              </a:buClr>
              <a:buSzPts val="2100"/>
              <a:buFont typeface="Times New Roman"/>
              <a:buChar char="●"/>
            </a:pPr>
            <a:r>
              <a:rPr lang="en-IN" sz="2100" b="0" i="0" u="none" strike="noStrike" cap="none">
                <a:solidFill>
                  <a:srgbClr val="0000CD"/>
                </a:solidFill>
                <a:latin typeface="Times New Roman"/>
                <a:ea typeface="Times New Roman"/>
                <a:cs typeface="Times New Roman"/>
                <a:sym typeface="Times New Roman"/>
              </a:rPr>
              <a:t>Style attribute - &lt;</a:t>
            </a:r>
            <a:r>
              <a:rPr lang="en-IN" sz="2100" b="0" i="1" u="none" strike="noStrike" cap="none">
                <a:solidFill>
                  <a:srgbClr val="A52A2A"/>
                </a:solidFill>
                <a:latin typeface="Times New Roman"/>
                <a:ea typeface="Times New Roman"/>
                <a:cs typeface="Times New Roman"/>
                <a:sym typeface="Times New Roman"/>
              </a:rPr>
              <a:t>tagname</a:t>
            </a:r>
            <a:r>
              <a:rPr lang="en-IN" sz="2100" b="0" i="0" u="none" strike="noStrike" cap="none">
                <a:solidFill>
                  <a:srgbClr val="FF0000"/>
                </a:solidFill>
                <a:latin typeface="Times New Roman"/>
                <a:ea typeface="Times New Roman"/>
                <a:cs typeface="Times New Roman"/>
                <a:sym typeface="Times New Roman"/>
              </a:rPr>
              <a:t> style</a:t>
            </a:r>
            <a:r>
              <a:rPr lang="en-IN" sz="2100" b="0" i="0" u="none" strike="noStrike" cap="none">
                <a:solidFill>
                  <a:srgbClr val="0000CD"/>
                </a:solidFill>
                <a:latin typeface="Times New Roman"/>
                <a:ea typeface="Times New Roman"/>
                <a:cs typeface="Times New Roman"/>
                <a:sym typeface="Times New Roman"/>
              </a:rPr>
              <a:t>="</a:t>
            </a:r>
            <a:r>
              <a:rPr lang="en-IN" sz="2100" b="0" i="1" u="none" strike="noStrike" cap="none">
                <a:solidFill>
                  <a:srgbClr val="0000CD"/>
                </a:solidFill>
                <a:latin typeface="Times New Roman"/>
                <a:ea typeface="Times New Roman"/>
                <a:cs typeface="Times New Roman"/>
                <a:sym typeface="Times New Roman"/>
              </a:rPr>
              <a:t>property</a:t>
            </a:r>
            <a:r>
              <a:rPr lang="en-IN" sz="2100" b="0" i="0" u="none" strike="noStrike" cap="none">
                <a:solidFill>
                  <a:srgbClr val="0000CD"/>
                </a:solidFill>
                <a:latin typeface="Times New Roman"/>
                <a:ea typeface="Times New Roman"/>
                <a:cs typeface="Times New Roman"/>
                <a:sym typeface="Times New Roman"/>
              </a:rPr>
              <a:t>:</a:t>
            </a:r>
            <a:r>
              <a:rPr lang="en-IN" sz="2100" b="0" i="1" u="none" strike="noStrike" cap="none">
                <a:solidFill>
                  <a:srgbClr val="0000CD"/>
                </a:solidFill>
                <a:latin typeface="Times New Roman"/>
                <a:ea typeface="Times New Roman"/>
                <a:cs typeface="Times New Roman"/>
                <a:sym typeface="Times New Roman"/>
              </a:rPr>
              <a:t>value;</a:t>
            </a:r>
            <a:r>
              <a:rPr lang="en-IN" sz="2100" b="0" i="0" u="none" strike="noStrike" cap="none">
                <a:solidFill>
                  <a:srgbClr val="0000CD"/>
                </a:solidFill>
                <a:latin typeface="Times New Roman"/>
                <a:ea typeface="Times New Roman"/>
                <a:cs typeface="Times New Roman"/>
                <a:sym typeface="Times New Roman"/>
              </a:rPr>
              <a:t>"&gt; </a:t>
            </a:r>
            <a:r>
              <a:rPr lang="en-IN" sz="2100" b="0" i="0" u="none" strike="noStrike" cap="none">
                <a:solidFill>
                  <a:schemeClr val="dk1"/>
                </a:solidFill>
                <a:latin typeface="Times New Roman"/>
                <a:ea typeface="Times New Roman"/>
                <a:cs typeface="Times New Roman"/>
                <a:sym typeface="Times New Roman"/>
              </a:rPr>
              <a:t>example -</a:t>
            </a:r>
            <a:r>
              <a:rPr lang="en-IN" sz="2100" b="0" i="0" u="none" strike="noStrike" cap="none">
                <a:solidFill>
                  <a:srgbClr val="FF0000"/>
                </a:solidFill>
                <a:latin typeface="Times New Roman"/>
                <a:ea typeface="Times New Roman"/>
                <a:cs typeface="Times New Roman"/>
                <a:sym typeface="Times New Roman"/>
              </a:rPr>
              <a:t> &lt;p style</a:t>
            </a:r>
            <a:r>
              <a:rPr lang="en-IN" sz="2100" b="0" i="0" u="none" strike="noStrike" cap="none">
                <a:solidFill>
                  <a:srgbClr val="0000CD"/>
                </a:solidFill>
                <a:latin typeface="Times New Roman"/>
                <a:ea typeface="Times New Roman"/>
                <a:cs typeface="Times New Roman"/>
                <a:sym typeface="Times New Roman"/>
              </a:rPr>
              <a:t>="color:red;"&gt;</a:t>
            </a:r>
            <a:r>
              <a:rPr lang="en-IN" sz="2100" b="0" i="0" u="none" strike="noStrike" cap="none">
                <a:solidFill>
                  <a:schemeClr val="dk1"/>
                </a:solidFill>
                <a:latin typeface="Times New Roman"/>
                <a:ea typeface="Times New Roman"/>
                <a:cs typeface="Times New Roman"/>
                <a:sym typeface="Times New Roman"/>
              </a:rPr>
              <a:t>This is a red paragraph.</a:t>
            </a:r>
            <a:r>
              <a:rPr lang="en-IN" sz="2100" b="0" i="0" u="none" strike="noStrike" cap="none">
                <a:solidFill>
                  <a:srgbClr val="0000CD"/>
                </a:solidFill>
                <a:latin typeface="Times New Roman"/>
                <a:ea typeface="Times New Roman"/>
                <a:cs typeface="Times New Roman"/>
                <a:sym typeface="Times New Roman"/>
              </a:rPr>
              <a:t>&lt;</a:t>
            </a:r>
            <a:r>
              <a:rPr lang="en-IN" sz="2100" b="0" i="0" u="none" strike="noStrike" cap="none">
                <a:solidFill>
                  <a:srgbClr val="A52A2A"/>
                </a:solidFill>
                <a:latin typeface="Times New Roman"/>
                <a:ea typeface="Times New Roman"/>
                <a:cs typeface="Times New Roman"/>
                <a:sym typeface="Times New Roman"/>
              </a:rPr>
              <a:t>/p</a:t>
            </a:r>
            <a:r>
              <a:rPr lang="en-IN" sz="2100" b="0" i="0" u="none" strike="noStrike" cap="none">
                <a:solidFill>
                  <a:srgbClr val="0000CD"/>
                </a:solidFill>
                <a:latin typeface="Times New Roman"/>
                <a:ea typeface="Times New Roman"/>
                <a:cs typeface="Times New Roman"/>
                <a:sym typeface="Times New Roman"/>
              </a:rPr>
              <a:t>&gt;</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rgbClr val="0000CD"/>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Some of the properties</a:t>
            </a:r>
            <a:r>
              <a:rPr lang="en-IN" sz="2100" b="0" i="0" u="none" strike="noStrike" cap="none">
                <a:solidFill>
                  <a:srgbClr val="0000CD"/>
                </a:solidFill>
                <a:latin typeface="Times New Roman"/>
                <a:ea typeface="Times New Roman"/>
                <a:cs typeface="Times New Roman"/>
                <a:sym typeface="Times New Roman"/>
              </a:rPr>
              <a:t> </a:t>
            </a:r>
            <a:r>
              <a:rPr lang="en-IN" sz="2100" b="0" i="0" u="none" strike="noStrike" cap="none">
                <a:solidFill>
                  <a:srgbClr val="DC143C"/>
                </a:solidFill>
                <a:latin typeface="Times New Roman"/>
                <a:ea typeface="Times New Roman"/>
                <a:cs typeface="Times New Roman"/>
                <a:sym typeface="Times New Roman"/>
              </a:rPr>
              <a:t>background-color, color </a:t>
            </a:r>
            <a:r>
              <a:rPr lang="en-IN" sz="2100" b="0" i="0" u="none" strike="noStrike" cap="none">
                <a:solidFill>
                  <a:schemeClr val="dk1"/>
                </a:solidFill>
                <a:latin typeface="Times New Roman"/>
                <a:ea typeface="Times New Roman"/>
                <a:cs typeface="Times New Roman"/>
                <a:sym typeface="Times New Roman"/>
              </a:rPr>
              <a:t>(of text)</a:t>
            </a:r>
            <a:r>
              <a:rPr lang="en-IN" sz="2100" b="0" i="0" u="none" strike="noStrike" cap="none">
                <a:solidFill>
                  <a:srgbClr val="DC143C"/>
                </a:solidFill>
                <a:latin typeface="Times New Roman"/>
                <a:ea typeface="Times New Roman"/>
                <a:cs typeface="Times New Roman"/>
                <a:sym typeface="Times New Roman"/>
              </a:rPr>
              <a:t>, font-family, font-size, text-align</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rgbClr val="0000CD"/>
              </a:buClr>
              <a:buSzPts val="2100"/>
              <a:buFont typeface="Courier New"/>
              <a:buChar char="●"/>
            </a:pPr>
            <a:r>
              <a:rPr lang="en-IN" sz="2100" b="0" i="0" u="none" strike="noStrike" cap="none">
                <a:solidFill>
                  <a:srgbClr val="0000CD"/>
                </a:solidFill>
                <a:latin typeface="Times New Roman"/>
                <a:ea typeface="Times New Roman"/>
                <a:cs typeface="Times New Roman"/>
                <a:sym typeface="Times New Roman"/>
              </a:rPr>
              <a:t>&lt;</a:t>
            </a:r>
            <a:r>
              <a:rPr lang="en-IN" sz="2100" b="0" i="0" u="none" strike="noStrike" cap="none">
                <a:solidFill>
                  <a:srgbClr val="A52A2A"/>
                </a:solidFill>
                <a:latin typeface="Times New Roman"/>
                <a:ea typeface="Times New Roman"/>
                <a:cs typeface="Times New Roman"/>
                <a:sym typeface="Times New Roman"/>
              </a:rPr>
              <a:t>html</a:t>
            </a:r>
            <a:r>
              <a:rPr lang="en-IN" sz="2100" b="0" i="0" u="none" strike="noStrike" cap="none">
                <a:solidFill>
                  <a:srgbClr val="FF0000"/>
                </a:solidFill>
                <a:latin typeface="Times New Roman"/>
                <a:ea typeface="Times New Roman"/>
                <a:cs typeface="Times New Roman"/>
                <a:sym typeface="Times New Roman"/>
              </a:rPr>
              <a:t> lang</a:t>
            </a:r>
            <a:r>
              <a:rPr lang="en-IN" sz="2100" b="0" i="0" u="none" strike="noStrike" cap="none">
                <a:solidFill>
                  <a:srgbClr val="0000CD"/>
                </a:solidFill>
                <a:latin typeface="Times New Roman"/>
                <a:ea typeface="Times New Roman"/>
                <a:cs typeface="Times New Roman"/>
                <a:sym typeface="Times New Roman"/>
              </a:rPr>
              <a:t>="en"&gt; </a:t>
            </a:r>
            <a:r>
              <a:rPr lang="en-IN" sz="2100" b="0" i="0" u="none" strike="noStrike" cap="none">
                <a:solidFill>
                  <a:schemeClr val="dk1"/>
                </a:solidFill>
                <a:latin typeface="Times New Roman"/>
                <a:ea typeface="Times New Roman"/>
                <a:cs typeface="Times New Roman"/>
                <a:sym typeface="Times New Roman"/>
              </a:rPr>
              <a:t>The lang Attribute -  to declare the language of the Web page. This is meant to assist search engines and browsers. </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Verdana"/>
              <a:buChar char="●"/>
            </a:pPr>
            <a:r>
              <a:rPr lang="en-IN" sz="2100" b="0" i="0" u="none" strike="noStrike" cap="none">
                <a:solidFill>
                  <a:srgbClr val="0000CD"/>
                </a:solidFill>
                <a:latin typeface="Times New Roman"/>
                <a:ea typeface="Times New Roman"/>
                <a:cs typeface="Times New Roman"/>
                <a:sym typeface="Times New Roman"/>
              </a:rPr>
              <a:t>&lt;</a:t>
            </a:r>
            <a:r>
              <a:rPr lang="en-IN" sz="2100" b="0" i="0" u="none" strike="noStrike" cap="none">
                <a:solidFill>
                  <a:srgbClr val="A52A2A"/>
                </a:solidFill>
                <a:latin typeface="Times New Roman"/>
                <a:ea typeface="Times New Roman"/>
                <a:cs typeface="Times New Roman"/>
                <a:sym typeface="Times New Roman"/>
              </a:rPr>
              <a:t>html</a:t>
            </a:r>
            <a:r>
              <a:rPr lang="en-IN" sz="2100" b="0" i="0" u="none" strike="noStrike" cap="none">
                <a:solidFill>
                  <a:srgbClr val="FF0000"/>
                </a:solidFill>
                <a:latin typeface="Times New Roman"/>
                <a:ea typeface="Times New Roman"/>
                <a:cs typeface="Times New Roman"/>
                <a:sym typeface="Times New Roman"/>
              </a:rPr>
              <a:t> lang</a:t>
            </a:r>
            <a:r>
              <a:rPr lang="en-IN" sz="2100" b="0" i="0" u="none" strike="noStrike" cap="none">
                <a:solidFill>
                  <a:srgbClr val="0000CD"/>
                </a:solidFill>
                <a:latin typeface="Times New Roman"/>
                <a:ea typeface="Times New Roman"/>
                <a:cs typeface="Times New Roman"/>
                <a:sym typeface="Times New Roman"/>
              </a:rPr>
              <a:t>="en-US"&gt; </a:t>
            </a:r>
            <a:r>
              <a:rPr lang="en-IN" sz="2100" b="0" i="0" u="none" strike="noStrike" cap="none">
                <a:solidFill>
                  <a:schemeClr val="dk1"/>
                </a:solidFill>
                <a:latin typeface="Times New Roman"/>
                <a:ea typeface="Times New Roman"/>
                <a:cs typeface="Times New Roman"/>
                <a:sym typeface="Times New Roman"/>
              </a:rPr>
              <a:t>Country codes can also be added to the language code in the </a:t>
            </a:r>
            <a:r>
              <a:rPr lang="en-IN" sz="2100" b="0" i="0" u="none" strike="noStrike" cap="none">
                <a:solidFill>
                  <a:srgbClr val="DC143C"/>
                </a:solidFill>
                <a:latin typeface="Times New Roman"/>
                <a:ea typeface="Times New Roman"/>
                <a:cs typeface="Times New Roman"/>
                <a:sym typeface="Times New Roman"/>
              </a:rPr>
              <a:t>lang</a:t>
            </a:r>
            <a:r>
              <a:rPr lang="en-IN" sz="2100" b="0" i="0" u="none" strike="noStrike" cap="none">
                <a:solidFill>
                  <a:schemeClr val="dk1"/>
                </a:solidFill>
                <a:latin typeface="Times New Roman"/>
                <a:ea typeface="Times New Roman"/>
                <a:cs typeface="Times New Roman"/>
                <a:sym typeface="Times New Roman"/>
              </a:rPr>
              <a:t> attribute.</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Verdana"/>
              <a:buChar char="●"/>
            </a:pPr>
            <a:r>
              <a:rPr lang="en-IN" sz="2100" b="0" i="0" u="none" strike="noStrike" cap="none">
                <a:solidFill>
                  <a:schemeClr val="dk1"/>
                </a:solidFill>
                <a:latin typeface="Times New Roman"/>
                <a:ea typeface="Times New Roman"/>
                <a:cs typeface="Times New Roman"/>
                <a:sym typeface="Times New Roman"/>
              </a:rPr>
              <a:t> title Attribute - </a:t>
            </a:r>
            <a:r>
              <a:rPr lang="en-IN" sz="2100" b="0" i="0" u="none" strike="noStrike" cap="none">
                <a:solidFill>
                  <a:srgbClr val="0000CD"/>
                </a:solidFill>
                <a:latin typeface="Times New Roman"/>
                <a:ea typeface="Times New Roman"/>
                <a:cs typeface="Times New Roman"/>
                <a:sym typeface="Times New Roman"/>
              </a:rPr>
              <a:t>&lt;</a:t>
            </a:r>
            <a:r>
              <a:rPr lang="en-IN" sz="2100" b="0" i="0" u="none" strike="noStrike" cap="none">
                <a:solidFill>
                  <a:srgbClr val="A52A2A"/>
                </a:solidFill>
                <a:latin typeface="Times New Roman"/>
                <a:ea typeface="Times New Roman"/>
                <a:cs typeface="Times New Roman"/>
                <a:sym typeface="Times New Roman"/>
              </a:rPr>
              <a:t>p</a:t>
            </a:r>
            <a:r>
              <a:rPr lang="en-IN" sz="2100" b="0" i="0" u="none" strike="noStrike" cap="none">
                <a:solidFill>
                  <a:srgbClr val="FF0000"/>
                </a:solidFill>
                <a:latin typeface="Times New Roman"/>
                <a:ea typeface="Times New Roman"/>
                <a:cs typeface="Times New Roman"/>
                <a:sym typeface="Times New Roman"/>
              </a:rPr>
              <a:t> title</a:t>
            </a:r>
            <a:r>
              <a:rPr lang="en-IN" sz="2100" b="0" i="0" u="none" strike="noStrike" cap="none">
                <a:solidFill>
                  <a:srgbClr val="0000CD"/>
                </a:solidFill>
                <a:latin typeface="Times New Roman"/>
                <a:ea typeface="Times New Roman"/>
                <a:cs typeface="Times New Roman"/>
                <a:sym typeface="Times New Roman"/>
              </a:rPr>
              <a:t>="I'm a tooltip"&gt;</a:t>
            </a:r>
            <a:r>
              <a:rPr lang="en-IN" sz="2100" b="0" i="0" u="none" strike="noStrike" cap="none">
                <a:solidFill>
                  <a:schemeClr val="dk1"/>
                </a:solidFill>
                <a:latin typeface="Times New Roman"/>
                <a:ea typeface="Times New Roman"/>
                <a:cs typeface="Times New Roman"/>
                <a:sym typeface="Times New Roman"/>
              </a:rPr>
              <a:t>This is a paragraph.</a:t>
            </a:r>
            <a:r>
              <a:rPr lang="en-IN" sz="2100" b="0" i="0" u="none" strike="noStrike" cap="none">
                <a:solidFill>
                  <a:srgbClr val="0000CD"/>
                </a:solidFill>
                <a:latin typeface="Times New Roman"/>
                <a:ea typeface="Times New Roman"/>
                <a:cs typeface="Times New Roman"/>
                <a:sym typeface="Times New Roman"/>
              </a:rPr>
              <a:t>&lt;</a:t>
            </a:r>
            <a:r>
              <a:rPr lang="en-IN" sz="2100" b="0" i="0" u="none" strike="noStrike" cap="none">
                <a:solidFill>
                  <a:srgbClr val="A52A2A"/>
                </a:solidFill>
                <a:latin typeface="Times New Roman"/>
                <a:ea typeface="Times New Roman"/>
                <a:cs typeface="Times New Roman"/>
                <a:sym typeface="Times New Roman"/>
              </a:rPr>
              <a:t>/p</a:t>
            </a:r>
            <a:r>
              <a:rPr lang="en-IN" sz="2100" b="0" i="0" u="none" strike="noStrike" cap="none">
                <a:solidFill>
                  <a:srgbClr val="0000CD"/>
                </a:solidFill>
                <a:latin typeface="Times New Roman"/>
                <a:ea typeface="Times New Roman"/>
                <a:cs typeface="Times New Roman"/>
                <a:sym typeface="Times New Roman"/>
              </a:rPr>
              <a:t>&gt;</a:t>
            </a:r>
            <a:r>
              <a:rPr lang="en-IN" sz="2100" b="0" i="0" u="none" strike="noStrike" cap="none">
                <a:solidFill>
                  <a:schemeClr val="dk1"/>
                </a:solidFill>
                <a:latin typeface="Times New Roman"/>
                <a:ea typeface="Times New Roman"/>
                <a:cs typeface="Times New Roman"/>
                <a:sym typeface="Times New Roman"/>
              </a:rPr>
              <a:t> </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1800"/>
              </a:spcAft>
              <a:buClr>
                <a:srgbClr val="000000"/>
              </a:buClr>
              <a:buSzPts val="2100"/>
              <a:buFont typeface="Arial"/>
              <a:buNone/>
            </a:pPr>
            <a:endParaRPr sz="2100" b="1" i="0" u="none" strike="noStrike" cap="none">
              <a:solidFill>
                <a:schemeClr val="dk1"/>
              </a:solidFill>
              <a:latin typeface="Times New Roman"/>
              <a:ea typeface="Times New Roman"/>
              <a:cs typeface="Times New Roman"/>
              <a:sym typeface="Times New Roman"/>
            </a:endParaRPr>
          </a:p>
        </p:txBody>
      </p:sp>
      <p:sp>
        <p:nvSpPr>
          <p:cNvPr id="351" name="Google Shape;351;g21c0f71f2b7_0_191"/>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21c0f71f2b7_0_195"/>
          <p:cNvSpPr txBox="1"/>
          <p:nvPr/>
        </p:nvSpPr>
        <p:spPr>
          <a:xfrm>
            <a:off x="76200" y="1143000"/>
            <a:ext cx="11884800" cy="4084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HTML Attributes:</a:t>
            </a:r>
            <a:endParaRPr sz="2100" b="1"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1800"/>
              </a:spcBef>
              <a:spcAft>
                <a:spcPts val="0"/>
              </a:spcAft>
              <a:buClr>
                <a:srgbClr val="595959"/>
              </a:buClr>
              <a:buSzPts val="2100"/>
              <a:buFont typeface="Arial"/>
              <a:buChar char="●"/>
            </a:pPr>
            <a:r>
              <a:rPr lang="en-IN" sz="2100" b="0" i="0" u="none" strike="noStrike" cap="none">
                <a:solidFill>
                  <a:srgbClr val="595959"/>
                </a:solidFill>
                <a:latin typeface="Times New Roman"/>
                <a:ea typeface="Times New Roman"/>
                <a:cs typeface="Times New Roman"/>
                <a:sym typeface="Times New Roman"/>
              </a:rPr>
              <a:t>&lt;img&gt; </a:t>
            </a:r>
            <a:r>
              <a:rPr lang="en-IN" sz="2100" b="0" i="0" u="none" strike="noStrike" cap="none">
                <a:solidFill>
                  <a:srgbClr val="0000CD"/>
                </a:solidFill>
                <a:latin typeface="Times New Roman"/>
                <a:ea typeface="Times New Roman"/>
                <a:cs typeface="Times New Roman"/>
                <a:sym typeface="Times New Roman"/>
              </a:rPr>
              <a:t>&lt;</a:t>
            </a:r>
            <a:r>
              <a:rPr lang="en-IN" sz="2100" b="0" i="0" u="none" strike="noStrike" cap="none">
                <a:solidFill>
                  <a:srgbClr val="A52A2A"/>
                </a:solidFill>
                <a:latin typeface="Times New Roman"/>
                <a:ea typeface="Times New Roman"/>
                <a:cs typeface="Times New Roman"/>
                <a:sym typeface="Times New Roman"/>
              </a:rPr>
              <a:t>img</a:t>
            </a:r>
            <a:r>
              <a:rPr lang="en-IN" sz="2100" b="0" i="0" u="none" strike="noStrike" cap="none">
                <a:solidFill>
                  <a:srgbClr val="FF0000"/>
                </a:solidFill>
                <a:latin typeface="Times New Roman"/>
                <a:ea typeface="Times New Roman"/>
                <a:cs typeface="Times New Roman"/>
                <a:sym typeface="Times New Roman"/>
              </a:rPr>
              <a:t> src</a:t>
            </a:r>
            <a:r>
              <a:rPr lang="en-IN" sz="2100" b="0" i="0" u="none" strike="noStrike" cap="none">
                <a:solidFill>
                  <a:srgbClr val="0000CD"/>
                </a:solidFill>
                <a:latin typeface="Times New Roman"/>
                <a:ea typeface="Times New Roman"/>
                <a:cs typeface="Times New Roman"/>
                <a:sym typeface="Times New Roman"/>
              </a:rPr>
              <a:t>="img_girl.jpg" </a:t>
            </a:r>
            <a:r>
              <a:rPr lang="en-IN" sz="2100" b="0" i="0" u="none" strike="noStrike" cap="none">
                <a:solidFill>
                  <a:srgbClr val="FF0000"/>
                </a:solidFill>
                <a:latin typeface="Times New Roman"/>
                <a:ea typeface="Times New Roman"/>
                <a:cs typeface="Times New Roman"/>
                <a:sym typeface="Times New Roman"/>
              </a:rPr>
              <a:t>width</a:t>
            </a:r>
            <a:r>
              <a:rPr lang="en-IN" sz="2100" b="0" i="0" u="none" strike="noStrike" cap="none">
                <a:solidFill>
                  <a:srgbClr val="0000CD"/>
                </a:solidFill>
                <a:latin typeface="Times New Roman"/>
                <a:ea typeface="Times New Roman"/>
                <a:cs typeface="Times New Roman"/>
                <a:sym typeface="Times New Roman"/>
              </a:rPr>
              <a:t>="500"</a:t>
            </a:r>
            <a:r>
              <a:rPr lang="en-IN" sz="2100" b="0" i="0" u="none" strike="noStrike" cap="none">
                <a:solidFill>
                  <a:srgbClr val="FF0000"/>
                </a:solidFill>
                <a:latin typeface="Times New Roman"/>
                <a:ea typeface="Times New Roman"/>
                <a:cs typeface="Times New Roman"/>
                <a:sym typeface="Times New Roman"/>
              </a:rPr>
              <a:t> height</a:t>
            </a:r>
            <a:r>
              <a:rPr lang="en-IN" sz="2100" b="0" i="0" u="none" strike="noStrike" cap="none">
                <a:solidFill>
                  <a:srgbClr val="0000CD"/>
                </a:solidFill>
                <a:latin typeface="Times New Roman"/>
                <a:ea typeface="Times New Roman"/>
                <a:cs typeface="Times New Roman"/>
                <a:sym typeface="Times New Roman"/>
              </a:rPr>
              <a:t>="600" </a:t>
            </a:r>
            <a:r>
              <a:rPr lang="en-IN" sz="2100" b="0" i="0" u="none" strike="noStrike" cap="none">
                <a:solidFill>
                  <a:srgbClr val="FF0000"/>
                </a:solidFill>
                <a:latin typeface="Times New Roman"/>
                <a:ea typeface="Times New Roman"/>
                <a:cs typeface="Times New Roman"/>
                <a:sym typeface="Times New Roman"/>
              </a:rPr>
              <a:t>alt</a:t>
            </a:r>
            <a:r>
              <a:rPr lang="en-IN" sz="2100" b="0" i="0" u="none" strike="noStrike" cap="none">
                <a:solidFill>
                  <a:srgbClr val="0000CD"/>
                </a:solidFill>
                <a:latin typeface="Times New Roman"/>
                <a:ea typeface="Times New Roman"/>
                <a:cs typeface="Times New Roman"/>
                <a:sym typeface="Times New Roman"/>
              </a:rPr>
              <a:t>="Girl with a jacket"&gt;</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rgbClr val="0000CD"/>
              </a:buClr>
              <a:buSzPts val="2100"/>
              <a:buFont typeface="Times New Roman"/>
              <a:buChar char="●"/>
            </a:pPr>
            <a:r>
              <a:rPr lang="en-IN" sz="2100" b="0" i="0" u="none" strike="noStrike" cap="none">
                <a:solidFill>
                  <a:srgbClr val="0000CD"/>
                </a:solidFill>
                <a:latin typeface="Times New Roman"/>
                <a:ea typeface="Times New Roman"/>
                <a:cs typeface="Times New Roman"/>
                <a:sym typeface="Times New Roman"/>
              </a:rPr>
              <a:t>Style attribute - &lt;</a:t>
            </a:r>
            <a:r>
              <a:rPr lang="en-IN" sz="2100" b="0" i="1" u="none" strike="noStrike" cap="none">
                <a:solidFill>
                  <a:srgbClr val="A52A2A"/>
                </a:solidFill>
                <a:latin typeface="Times New Roman"/>
                <a:ea typeface="Times New Roman"/>
                <a:cs typeface="Times New Roman"/>
                <a:sym typeface="Times New Roman"/>
              </a:rPr>
              <a:t>tagname</a:t>
            </a:r>
            <a:r>
              <a:rPr lang="en-IN" sz="2100" b="0" i="0" u="none" strike="noStrike" cap="none">
                <a:solidFill>
                  <a:srgbClr val="FF0000"/>
                </a:solidFill>
                <a:latin typeface="Times New Roman"/>
                <a:ea typeface="Times New Roman"/>
                <a:cs typeface="Times New Roman"/>
                <a:sym typeface="Times New Roman"/>
              </a:rPr>
              <a:t> style</a:t>
            </a:r>
            <a:r>
              <a:rPr lang="en-IN" sz="2100" b="0" i="0" u="none" strike="noStrike" cap="none">
                <a:solidFill>
                  <a:srgbClr val="0000CD"/>
                </a:solidFill>
                <a:latin typeface="Times New Roman"/>
                <a:ea typeface="Times New Roman"/>
                <a:cs typeface="Times New Roman"/>
                <a:sym typeface="Times New Roman"/>
              </a:rPr>
              <a:t>="</a:t>
            </a:r>
            <a:r>
              <a:rPr lang="en-IN" sz="2100" b="0" i="1" u="none" strike="noStrike" cap="none">
                <a:solidFill>
                  <a:srgbClr val="0000CD"/>
                </a:solidFill>
                <a:latin typeface="Times New Roman"/>
                <a:ea typeface="Times New Roman"/>
                <a:cs typeface="Times New Roman"/>
                <a:sym typeface="Times New Roman"/>
              </a:rPr>
              <a:t>property</a:t>
            </a:r>
            <a:r>
              <a:rPr lang="en-IN" sz="2100" b="0" i="0" u="none" strike="noStrike" cap="none">
                <a:solidFill>
                  <a:srgbClr val="0000CD"/>
                </a:solidFill>
                <a:latin typeface="Times New Roman"/>
                <a:ea typeface="Times New Roman"/>
                <a:cs typeface="Times New Roman"/>
                <a:sym typeface="Times New Roman"/>
              </a:rPr>
              <a:t>:</a:t>
            </a:r>
            <a:r>
              <a:rPr lang="en-IN" sz="2100" b="0" i="1" u="none" strike="noStrike" cap="none">
                <a:solidFill>
                  <a:srgbClr val="0000CD"/>
                </a:solidFill>
                <a:latin typeface="Times New Roman"/>
                <a:ea typeface="Times New Roman"/>
                <a:cs typeface="Times New Roman"/>
                <a:sym typeface="Times New Roman"/>
              </a:rPr>
              <a:t>value;</a:t>
            </a:r>
            <a:r>
              <a:rPr lang="en-IN" sz="2100" b="0" i="0" u="none" strike="noStrike" cap="none">
                <a:solidFill>
                  <a:srgbClr val="0000CD"/>
                </a:solidFill>
                <a:latin typeface="Times New Roman"/>
                <a:ea typeface="Times New Roman"/>
                <a:cs typeface="Times New Roman"/>
                <a:sym typeface="Times New Roman"/>
              </a:rPr>
              <a:t>"&gt; </a:t>
            </a:r>
            <a:r>
              <a:rPr lang="en-IN" sz="2100" b="0" i="0" u="none" strike="noStrike" cap="none">
                <a:solidFill>
                  <a:schemeClr val="dk1"/>
                </a:solidFill>
                <a:latin typeface="Times New Roman"/>
                <a:ea typeface="Times New Roman"/>
                <a:cs typeface="Times New Roman"/>
                <a:sym typeface="Times New Roman"/>
              </a:rPr>
              <a:t>example -</a:t>
            </a:r>
            <a:r>
              <a:rPr lang="en-IN" sz="2100" b="0" i="0" u="none" strike="noStrike" cap="none">
                <a:solidFill>
                  <a:srgbClr val="FF0000"/>
                </a:solidFill>
                <a:latin typeface="Times New Roman"/>
                <a:ea typeface="Times New Roman"/>
                <a:cs typeface="Times New Roman"/>
                <a:sym typeface="Times New Roman"/>
              </a:rPr>
              <a:t> &lt;p style</a:t>
            </a:r>
            <a:r>
              <a:rPr lang="en-IN" sz="2100" b="0" i="0" u="none" strike="noStrike" cap="none">
                <a:solidFill>
                  <a:srgbClr val="0000CD"/>
                </a:solidFill>
                <a:latin typeface="Times New Roman"/>
                <a:ea typeface="Times New Roman"/>
                <a:cs typeface="Times New Roman"/>
                <a:sym typeface="Times New Roman"/>
              </a:rPr>
              <a:t>="color:red;"&gt;</a:t>
            </a:r>
            <a:r>
              <a:rPr lang="en-IN" sz="2100" b="0" i="0" u="none" strike="noStrike" cap="none">
                <a:solidFill>
                  <a:schemeClr val="dk1"/>
                </a:solidFill>
                <a:latin typeface="Times New Roman"/>
                <a:ea typeface="Times New Roman"/>
                <a:cs typeface="Times New Roman"/>
                <a:sym typeface="Times New Roman"/>
              </a:rPr>
              <a:t>This is a red paragraph.</a:t>
            </a:r>
            <a:r>
              <a:rPr lang="en-IN" sz="2100" b="0" i="0" u="none" strike="noStrike" cap="none">
                <a:solidFill>
                  <a:srgbClr val="0000CD"/>
                </a:solidFill>
                <a:latin typeface="Times New Roman"/>
                <a:ea typeface="Times New Roman"/>
                <a:cs typeface="Times New Roman"/>
                <a:sym typeface="Times New Roman"/>
              </a:rPr>
              <a:t>&lt;</a:t>
            </a:r>
            <a:r>
              <a:rPr lang="en-IN" sz="2100" b="0" i="0" u="none" strike="noStrike" cap="none">
                <a:solidFill>
                  <a:srgbClr val="A52A2A"/>
                </a:solidFill>
                <a:latin typeface="Times New Roman"/>
                <a:ea typeface="Times New Roman"/>
                <a:cs typeface="Times New Roman"/>
                <a:sym typeface="Times New Roman"/>
              </a:rPr>
              <a:t>/p</a:t>
            </a:r>
            <a:r>
              <a:rPr lang="en-IN" sz="2100" b="0" i="0" u="none" strike="noStrike" cap="none">
                <a:solidFill>
                  <a:srgbClr val="0000CD"/>
                </a:solidFill>
                <a:latin typeface="Times New Roman"/>
                <a:ea typeface="Times New Roman"/>
                <a:cs typeface="Times New Roman"/>
                <a:sym typeface="Times New Roman"/>
              </a:rPr>
              <a:t>&gt;</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rgbClr val="0000CD"/>
              </a:buClr>
              <a:buSzPts val="2100"/>
              <a:buFont typeface="Times New Roman"/>
              <a:buChar char="●"/>
            </a:pPr>
            <a:r>
              <a:rPr lang="en-IN" sz="2100" b="0" i="0" u="none" strike="noStrike" cap="none">
                <a:solidFill>
                  <a:schemeClr val="dk1"/>
                </a:solidFill>
                <a:latin typeface="Times New Roman"/>
                <a:ea typeface="Times New Roman"/>
                <a:cs typeface="Times New Roman"/>
                <a:sym typeface="Times New Roman"/>
              </a:rPr>
              <a:t>Some of the properties</a:t>
            </a:r>
            <a:r>
              <a:rPr lang="en-IN" sz="2100" b="0" i="0" u="none" strike="noStrike" cap="none">
                <a:solidFill>
                  <a:srgbClr val="0000CD"/>
                </a:solidFill>
                <a:latin typeface="Times New Roman"/>
                <a:ea typeface="Times New Roman"/>
                <a:cs typeface="Times New Roman"/>
                <a:sym typeface="Times New Roman"/>
              </a:rPr>
              <a:t> </a:t>
            </a:r>
            <a:r>
              <a:rPr lang="en-IN" sz="2100" b="0" i="0" u="none" strike="noStrike" cap="none">
                <a:solidFill>
                  <a:srgbClr val="DC143C"/>
                </a:solidFill>
                <a:latin typeface="Times New Roman"/>
                <a:ea typeface="Times New Roman"/>
                <a:cs typeface="Times New Roman"/>
                <a:sym typeface="Times New Roman"/>
              </a:rPr>
              <a:t>background-color, color </a:t>
            </a:r>
            <a:r>
              <a:rPr lang="en-IN" sz="2100" b="0" i="0" u="none" strike="noStrike" cap="none">
                <a:solidFill>
                  <a:schemeClr val="dk1"/>
                </a:solidFill>
                <a:latin typeface="Times New Roman"/>
                <a:ea typeface="Times New Roman"/>
                <a:cs typeface="Times New Roman"/>
                <a:sym typeface="Times New Roman"/>
              </a:rPr>
              <a:t>(of text)</a:t>
            </a:r>
            <a:r>
              <a:rPr lang="en-IN" sz="2100" b="0" i="0" u="none" strike="noStrike" cap="none">
                <a:solidFill>
                  <a:srgbClr val="DC143C"/>
                </a:solidFill>
                <a:latin typeface="Times New Roman"/>
                <a:ea typeface="Times New Roman"/>
                <a:cs typeface="Times New Roman"/>
                <a:sym typeface="Times New Roman"/>
              </a:rPr>
              <a:t>, font-family, font-size, text-align</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rgbClr val="0000CD"/>
              </a:buClr>
              <a:buSzPts val="2100"/>
              <a:buFont typeface="Courier New"/>
              <a:buChar char="●"/>
            </a:pPr>
            <a:r>
              <a:rPr lang="en-IN" sz="2100" b="0" i="0" u="none" strike="noStrike" cap="none">
                <a:solidFill>
                  <a:srgbClr val="0000CD"/>
                </a:solidFill>
                <a:latin typeface="Times New Roman"/>
                <a:ea typeface="Times New Roman"/>
                <a:cs typeface="Times New Roman"/>
                <a:sym typeface="Times New Roman"/>
              </a:rPr>
              <a:t>&lt;</a:t>
            </a:r>
            <a:r>
              <a:rPr lang="en-IN" sz="2100" b="0" i="0" u="none" strike="noStrike" cap="none">
                <a:solidFill>
                  <a:srgbClr val="A52A2A"/>
                </a:solidFill>
                <a:latin typeface="Times New Roman"/>
                <a:ea typeface="Times New Roman"/>
                <a:cs typeface="Times New Roman"/>
                <a:sym typeface="Times New Roman"/>
              </a:rPr>
              <a:t>html</a:t>
            </a:r>
            <a:r>
              <a:rPr lang="en-IN" sz="2100" b="0" i="0" u="none" strike="noStrike" cap="none">
                <a:solidFill>
                  <a:srgbClr val="FF0000"/>
                </a:solidFill>
                <a:latin typeface="Times New Roman"/>
                <a:ea typeface="Times New Roman"/>
                <a:cs typeface="Times New Roman"/>
                <a:sym typeface="Times New Roman"/>
              </a:rPr>
              <a:t> lang</a:t>
            </a:r>
            <a:r>
              <a:rPr lang="en-IN" sz="2100" b="0" i="0" u="none" strike="noStrike" cap="none">
                <a:solidFill>
                  <a:srgbClr val="0000CD"/>
                </a:solidFill>
                <a:latin typeface="Times New Roman"/>
                <a:ea typeface="Times New Roman"/>
                <a:cs typeface="Times New Roman"/>
                <a:sym typeface="Times New Roman"/>
              </a:rPr>
              <a:t>="en"&gt; </a:t>
            </a:r>
            <a:r>
              <a:rPr lang="en-IN" sz="2100" b="0" i="0" u="none" strike="noStrike" cap="none">
                <a:solidFill>
                  <a:schemeClr val="dk1"/>
                </a:solidFill>
                <a:latin typeface="Times New Roman"/>
                <a:ea typeface="Times New Roman"/>
                <a:cs typeface="Times New Roman"/>
                <a:sym typeface="Times New Roman"/>
              </a:rPr>
              <a:t>The lang Attribute -  to declare the language of the Web page. This is meant to assist search engines and browsers. </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Verdana"/>
              <a:buChar char="●"/>
            </a:pPr>
            <a:r>
              <a:rPr lang="en-IN" sz="2100" b="0" i="0" u="none" strike="noStrike" cap="none">
                <a:solidFill>
                  <a:srgbClr val="0000CD"/>
                </a:solidFill>
                <a:latin typeface="Times New Roman"/>
                <a:ea typeface="Times New Roman"/>
                <a:cs typeface="Times New Roman"/>
                <a:sym typeface="Times New Roman"/>
              </a:rPr>
              <a:t>&lt;</a:t>
            </a:r>
            <a:r>
              <a:rPr lang="en-IN" sz="2100" b="0" i="0" u="none" strike="noStrike" cap="none">
                <a:solidFill>
                  <a:srgbClr val="A52A2A"/>
                </a:solidFill>
                <a:latin typeface="Times New Roman"/>
                <a:ea typeface="Times New Roman"/>
                <a:cs typeface="Times New Roman"/>
                <a:sym typeface="Times New Roman"/>
              </a:rPr>
              <a:t>html</a:t>
            </a:r>
            <a:r>
              <a:rPr lang="en-IN" sz="2100" b="0" i="0" u="none" strike="noStrike" cap="none">
                <a:solidFill>
                  <a:srgbClr val="FF0000"/>
                </a:solidFill>
                <a:latin typeface="Times New Roman"/>
                <a:ea typeface="Times New Roman"/>
                <a:cs typeface="Times New Roman"/>
                <a:sym typeface="Times New Roman"/>
              </a:rPr>
              <a:t> lang</a:t>
            </a:r>
            <a:r>
              <a:rPr lang="en-IN" sz="2100" b="0" i="0" u="none" strike="noStrike" cap="none">
                <a:solidFill>
                  <a:srgbClr val="0000CD"/>
                </a:solidFill>
                <a:latin typeface="Times New Roman"/>
                <a:ea typeface="Times New Roman"/>
                <a:cs typeface="Times New Roman"/>
                <a:sym typeface="Times New Roman"/>
              </a:rPr>
              <a:t>="en-US"&gt; </a:t>
            </a:r>
            <a:r>
              <a:rPr lang="en-IN" sz="2100" b="0" i="0" u="none" strike="noStrike" cap="none">
                <a:solidFill>
                  <a:schemeClr val="dk1"/>
                </a:solidFill>
                <a:latin typeface="Times New Roman"/>
                <a:ea typeface="Times New Roman"/>
                <a:cs typeface="Times New Roman"/>
                <a:sym typeface="Times New Roman"/>
              </a:rPr>
              <a:t>Country codes can also be added to the language code in the </a:t>
            </a:r>
            <a:r>
              <a:rPr lang="en-IN" sz="2100" b="0" i="0" u="none" strike="noStrike" cap="none">
                <a:solidFill>
                  <a:srgbClr val="DC143C"/>
                </a:solidFill>
                <a:latin typeface="Times New Roman"/>
                <a:ea typeface="Times New Roman"/>
                <a:cs typeface="Times New Roman"/>
                <a:sym typeface="Times New Roman"/>
              </a:rPr>
              <a:t>lang</a:t>
            </a:r>
            <a:r>
              <a:rPr lang="en-IN" sz="2100" b="0" i="0" u="none" strike="noStrike" cap="none">
                <a:solidFill>
                  <a:schemeClr val="dk1"/>
                </a:solidFill>
                <a:latin typeface="Times New Roman"/>
                <a:ea typeface="Times New Roman"/>
                <a:cs typeface="Times New Roman"/>
                <a:sym typeface="Times New Roman"/>
              </a:rPr>
              <a:t> attribute.</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Verdana"/>
              <a:buChar char="●"/>
            </a:pPr>
            <a:r>
              <a:rPr lang="en-IN" sz="2100" b="0" i="0" u="none" strike="noStrike" cap="none">
                <a:solidFill>
                  <a:schemeClr val="dk1"/>
                </a:solidFill>
                <a:latin typeface="Times New Roman"/>
                <a:ea typeface="Times New Roman"/>
                <a:cs typeface="Times New Roman"/>
                <a:sym typeface="Times New Roman"/>
              </a:rPr>
              <a:t> title Attribute - </a:t>
            </a:r>
            <a:r>
              <a:rPr lang="en-IN" sz="2100" b="0" i="0" u="none" strike="noStrike" cap="none">
                <a:solidFill>
                  <a:srgbClr val="0000CD"/>
                </a:solidFill>
                <a:latin typeface="Times New Roman"/>
                <a:ea typeface="Times New Roman"/>
                <a:cs typeface="Times New Roman"/>
                <a:sym typeface="Times New Roman"/>
              </a:rPr>
              <a:t>&lt;</a:t>
            </a:r>
            <a:r>
              <a:rPr lang="en-IN" sz="2100" b="0" i="0" u="none" strike="noStrike" cap="none">
                <a:solidFill>
                  <a:srgbClr val="A52A2A"/>
                </a:solidFill>
                <a:latin typeface="Times New Roman"/>
                <a:ea typeface="Times New Roman"/>
                <a:cs typeface="Times New Roman"/>
                <a:sym typeface="Times New Roman"/>
              </a:rPr>
              <a:t>p</a:t>
            </a:r>
            <a:r>
              <a:rPr lang="en-IN" sz="2100" b="0" i="0" u="none" strike="noStrike" cap="none">
                <a:solidFill>
                  <a:srgbClr val="FF0000"/>
                </a:solidFill>
                <a:latin typeface="Times New Roman"/>
                <a:ea typeface="Times New Roman"/>
                <a:cs typeface="Times New Roman"/>
                <a:sym typeface="Times New Roman"/>
              </a:rPr>
              <a:t> title</a:t>
            </a:r>
            <a:r>
              <a:rPr lang="en-IN" sz="2100" b="0" i="0" u="none" strike="noStrike" cap="none">
                <a:solidFill>
                  <a:srgbClr val="0000CD"/>
                </a:solidFill>
                <a:latin typeface="Times New Roman"/>
                <a:ea typeface="Times New Roman"/>
                <a:cs typeface="Times New Roman"/>
                <a:sym typeface="Times New Roman"/>
              </a:rPr>
              <a:t>="I'm a tooltip"&gt;</a:t>
            </a:r>
            <a:r>
              <a:rPr lang="en-IN" sz="2100" b="0" i="0" u="none" strike="noStrike" cap="none">
                <a:solidFill>
                  <a:schemeClr val="dk1"/>
                </a:solidFill>
                <a:latin typeface="Times New Roman"/>
                <a:ea typeface="Times New Roman"/>
                <a:cs typeface="Times New Roman"/>
                <a:sym typeface="Times New Roman"/>
              </a:rPr>
              <a:t>This is a paragraph.</a:t>
            </a:r>
            <a:r>
              <a:rPr lang="en-IN" sz="2100" b="0" i="0" u="none" strike="noStrike" cap="none">
                <a:solidFill>
                  <a:srgbClr val="0000CD"/>
                </a:solidFill>
                <a:latin typeface="Times New Roman"/>
                <a:ea typeface="Times New Roman"/>
                <a:cs typeface="Times New Roman"/>
                <a:sym typeface="Times New Roman"/>
              </a:rPr>
              <a:t>&lt;</a:t>
            </a:r>
            <a:r>
              <a:rPr lang="en-IN" sz="2100" b="0" i="0" u="none" strike="noStrike" cap="none">
                <a:solidFill>
                  <a:srgbClr val="A52A2A"/>
                </a:solidFill>
                <a:latin typeface="Times New Roman"/>
                <a:ea typeface="Times New Roman"/>
                <a:cs typeface="Times New Roman"/>
                <a:sym typeface="Times New Roman"/>
              </a:rPr>
              <a:t>/p</a:t>
            </a:r>
            <a:r>
              <a:rPr lang="en-IN" sz="2100" b="0" i="0" u="none" strike="noStrike" cap="none">
                <a:solidFill>
                  <a:srgbClr val="0000CD"/>
                </a:solidFill>
                <a:latin typeface="Times New Roman"/>
                <a:ea typeface="Times New Roman"/>
                <a:cs typeface="Times New Roman"/>
                <a:sym typeface="Times New Roman"/>
              </a:rPr>
              <a:t>&gt;</a:t>
            </a:r>
            <a:r>
              <a:rPr lang="en-IN" sz="2100" b="0" i="0" u="none" strike="noStrike" cap="none">
                <a:solidFill>
                  <a:schemeClr val="dk1"/>
                </a:solidFill>
                <a:latin typeface="Times New Roman"/>
                <a:ea typeface="Times New Roman"/>
                <a:cs typeface="Times New Roman"/>
                <a:sym typeface="Times New Roman"/>
              </a:rPr>
              <a:t> </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1800"/>
              </a:spcAft>
              <a:buClr>
                <a:srgbClr val="000000"/>
              </a:buClr>
              <a:buSzPts val="2100"/>
              <a:buFont typeface="Arial"/>
              <a:buNone/>
            </a:pPr>
            <a:endParaRPr sz="2100" b="1" i="0" u="none" strike="noStrike" cap="none">
              <a:solidFill>
                <a:schemeClr val="dk1"/>
              </a:solidFill>
              <a:latin typeface="Times New Roman"/>
              <a:ea typeface="Times New Roman"/>
              <a:cs typeface="Times New Roman"/>
              <a:sym typeface="Times New Roman"/>
            </a:endParaRPr>
          </a:p>
        </p:txBody>
      </p:sp>
      <p:sp>
        <p:nvSpPr>
          <p:cNvPr id="357" name="Google Shape;357;g21c0f71f2b7_0_195"/>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21c0f71f2b7_0_202"/>
          <p:cNvSpPr txBox="1"/>
          <p:nvPr/>
        </p:nvSpPr>
        <p:spPr>
          <a:xfrm>
            <a:off x="76200" y="838200"/>
            <a:ext cx="11884800" cy="5286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Using the &lt;a&gt; (anchor) tag:</a:t>
            </a:r>
            <a:endParaRPr sz="21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8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Basic Syntax: </a:t>
            </a:r>
            <a:endParaRPr sz="2100" b="0" i="0" u="none" strike="noStrike" cap="none">
              <a:solidFill>
                <a:schemeClr val="dk1"/>
              </a:solidFill>
              <a:latin typeface="Times New Roman"/>
              <a:ea typeface="Times New Roman"/>
              <a:cs typeface="Times New Roman"/>
              <a:sym typeface="Times New Roman"/>
            </a:endParaRPr>
          </a:p>
          <a:p>
            <a:pPr marL="0" marR="0" lvl="0" indent="0" algn="ctr" rtl="0">
              <a:lnSpc>
                <a:spcPct val="115000"/>
              </a:lnSpc>
              <a:spcBef>
                <a:spcPts val="18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&lt;a href="URL"&gt;Link Text&lt;/a&gt;</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8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href: The attribute that specifies the URL of the page the link goes to.</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Link Text: The text that will appear as a clickable link.</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Different use cases: </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00000"/>
              </a:lnSpc>
              <a:spcBef>
                <a:spcPts val="0"/>
              </a:spcBef>
              <a:spcAft>
                <a:spcPts val="0"/>
              </a:spcAft>
              <a:buClr>
                <a:schemeClr val="dk1"/>
              </a:buClr>
              <a:buSzPts val="2100"/>
              <a:buFont typeface="Times New Roman"/>
              <a:buAutoNum type="arabicPeriod"/>
            </a:pPr>
            <a:r>
              <a:rPr lang="en-IN" sz="2100" b="0" i="0" u="none" strike="noStrike" cap="none">
                <a:solidFill>
                  <a:schemeClr val="dk1"/>
                </a:solidFill>
                <a:latin typeface="Times New Roman"/>
                <a:ea typeface="Times New Roman"/>
                <a:cs typeface="Times New Roman"/>
                <a:sym typeface="Times New Roman"/>
              </a:rPr>
              <a:t>Link to another Webpage</a:t>
            </a:r>
            <a:endParaRPr sz="2100" b="0" i="0" u="none" strike="noStrike" cap="none">
              <a:solidFill>
                <a:schemeClr val="dk1"/>
              </a:solidFill>
              <a:latin typeface="Times New Roman"/>
              <a:ea typeface="Times New Roman"/>
              <a:cs typeface="Times New Roman"/>
              <a:sym typeface="Times New Roman"/>
            </a:endParaRPr>
          </a:p>
          <a:p>
            <a:pPr marL="457200" marR="0" lvl="0" indent="0" algn="ctr" rtl="0">
              <a:lnSpc>
                <a:spcPct val="100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&lt;a href="https://www.example.com"&gt;Visit Example.com&lt;/a&gt;</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00000"/>
              </a:lnSpc>
              <a:spcBef>
                <a:spcPts val="0"/>
              </a:spcBef>
              <a:spcAft>
                <a:spcPts val="0"/>
              </a:spcAft>
              <a:buClr>
                <a:schemeClr val="dk1"/>
              </a:buClr>
              <a:buSzPts val="2100"/>
              <a:buFont typeface="Times New Roman"/>
              <a:buAutoNum type="arabicPeriod"/>
            </a:pPr>
            <a:r>
              <a:rPr lang="en-IN" sz="2100" b="0" i="0" u="none" strike="noStrike" cap="none">
                <a:solidFill>
                  <a:schemeClr val="dk1"/>
                </a:solidFill>
                <a:latin typeface="Times New Roman"/>
                <a:ea typeface="Times New Roman"/>
                <a:cs typeface="Times New Roman"/>
                <a:sym typeface="Times New Roman"/>
              </a:rPr>
              <a:t>Link to a Different Section on the Same Page</a:t>
            </a:r>
            <a:endParaRPr sz="2100" b="0" i="0" u="none" strike="noStrike" cap="none">
              <a:solidFill>
                <a:schemeClr val="dk1"/>
              </a:solidFill>
              <a:latin typeface="Times New Roman"/>
              <a:ea typeface="Times New Roman"/>
              <a:cs typeface="Times New Roman"/>
              <a:sym typeface="Times New Roman"/>
            </a:endParaRPr>
          </a:p>
          <a:p>
            <a:pPr marL="3780000" marR="0" lvl="0" indent="0" algn="l" rtl="0">
              <a:lnSpc>
                <a:spcPct val="100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&lt;a href="#section1"&gt;Go to Section 1&lt;/a&gt;</a:t>
            </a:r>
            <a:endParaRPr sz="2100" b="0" i="0" u="none" strike="noStrike" cap="none">
              <a:solidFill>
                <a:schemeClr val="dk1"/>
              </a:solidFill>
              <a:latin typeface="Times New Roman"/>
              <a:ea typeface="Times New Roman"/>
              <a:cs typeface="Times New Roman"/>
              <a:sym typeface="Times New Roman"/>
            </a:endParaRPr>
          </a:p>
          <a:p>
            <a:pPr marL="3780000" marR="0" lvl="0" indent="0" algn="l" rtl="0">
              <a:lnSpc>
                <a:spcPct val="100000"/>
              </a:lnSpc>
              <a:spcBef>
                <a:spcPts val="0"/>
              </a:spcBef>
              <a:spcAft>
                <a:spcPts val="0"/>
              </a:spcAft>
              <a:buClr>
                <a:srgbClr val="000000"/>
              </a:buClr>
              <a:buSzPts val="400"/>
              <a:buFont typeface="Arial"/>
              <a:buNone/>
            </a:pPr>
            <a:endParaRPr sz="400" b="0" i="0" u="none" strike="noStrike" cap="none">
              <a:solidFill>
                <a:schemeClr val="dk1"/>
              </a:solidFill>
              <a:latin typeface="Times New Roman"/>
              <a:ea typeface="Times New Roman"/>
              <a:cs typeface="Times New Roman"/>
              <a:sym typeface="Times New Roman"/>
            </a:endParaRPr>
          </a:p>
          <a:p>
            <a:pPr marL="3780000" marR="0" lvl="0" indent="0" algn="l" rtl="0">
              <a:lnSpc>
                <a:spcPct val="100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&lt;!-- Later in the document --&gt;</a:t>
            </a:r>
            <a:endParaRPr sz="2100" b="0" i="0" u="none" strike="noStrike" cap="none">
              <a:solidFill>
                <a:schemeClr val="dk1"/>
              </a:solidFill>
              <a:latin typeface="Times New Roman"/>
              <a:ea typeface="Times New Roman"/>
              <a:cs typeface="Times New Roman"/>
              <a:sym typeface="Times New Roman"/>
            </a:endParaRPr>
          </a:p>
          <a:p>
            <a:pPr marL="3780000" marR="0" lvl="0" indent="0" algn="l" rtl="0">
              <a:lnSpc>
                <a:spcPct val="100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&lt;h2 id="section1"&gt;Section 1&lt;/h2&gt;</a:t>
            </a:r>
            <a:endParaRPr sz="2100" b="1" i="0" u="none" strike="noStrike" cap="none">
              <a:solidFill>
                <a:schemeClr val="dk1"/>
              </a:solidFill>
              <a:latin typeface="Times New Roman"/>
              <a:ea typeface="Times New Roman"/>
              <a:cs typeface="Times New Roman"/>
              <a:sym typeface="Times New Roman"/>
            </a:endParaRPr>
          </a:p>
        </p:txBody>
      </p:sp>
      <p:sp>
        <p:nvSpPr>
          <p:cNvPr id="363" name="Google Shape;363;g21c0f71f2b7_0_202"/>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21c0f71f2b7_0_215"/>
          <p:cNvSpPr txBox="1"/>
          <p:nvPr/>
        </p:nvSpPr>
        <p:spPr>
          <a:xfrm>
            <a:off x="76200" y="838200"/>
            <a:ext cx="11884800" cy="4947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Using the &lt;a&gt; (anchor) tag:</a:t>
            </a:r>
            <a:endParaRPr sz="21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Basic Syntax: </a:t>
            </a:r>
            <a:endParaRPr sz="2100" b="0" i="0" u="none" strike="noStrike" cap="none">
              <a:solidFill>
                <a:schemeClr val="dk1"/>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&lt;a href="URL"&gt;Link Text&lt;/a&gt;</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8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href: The attribute that specifies the URL of the page the link goes to.</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Link Text: The text that will appear as a clickable link.</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Different use cases: </a:t>
            </a:r>
            <a:endParaRPr sz="2100" b="1" i="0" u="none" strike="noStrike" cap="none">
              <a:solidFill>
                <a:schemeClr val="dk1"/>
              </a:solidFill>
              <a:latin typeface="Times New Roman"/>
              <a:ea typeface="Times New Roman"/>
              <a:cs typeface="Times New Roman"/>
              <a:sym typeface="Times New Roman"/>
            </a:endParaRPr>
          </a:p>
          <a:p>
            <a:pPr marL="457200" marR="0" lvl="0" indent="-361950" algn="l" rtl="0">
              <a:lnSpc>
                <a:spcPct val="100000"/>
              </a:lnSpc>
              <a:spcBef>
                <a:spcPts val="0"/>
              </a:spcBef>
              <a:spcAft>
                <a:spcPts val="0"/>
              </a:spcAft>
              <a:buClr>
                <a:schemeClr val="dk1"/>
              </a:buClr>
              <a:buSzPts val="2100"/>
              <a:buFont typeface="Times New Roman"/>
              <a:buAutoNum type="arabicPeriod"/>
            </a:pPr>
            <a:r>
              <a:rPr lang="en-IN" sz="2100" b="0" i="0" u="none" strike="noStrike" cap="none">
                <a:solidFill>
                  <a:schemeClr val="dk1"/>
                </a:solidFill>
                <a:latin typeface="Times New Roman"/>
                <a:ea typeface="Times New Roman"/>
                <a:cs typeface="Times New Roman"/>
                <a:sym typeface="Times New Roman"/>
              </a:rPr>
              <a:t>Link to another Webpage</a:t>
            </a:r>
            <a:endParaRPr sz="2100" b="0" i="0" u="none" strike="noStrike" cap="none">
              <a:solidFill>
                <a:schemeClr val="dk1"/>
              </a:solidFill>
              <a:latin typeface="Times New Roman"/>
              <a:ea typeface="Times New Roman"/>
              <a:cs typeface="Times New Roman"/>
              <a:sym typeface="Times New Roman"/>
            </a:endParaRPr>
          </a:p>
          <a:p>
            <a:pPr marL="457200" marR="0" lvl="0" indent="0" algn="ctr" rtl="0">
              <a:lnSpc>
                <a:spcPct val="100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&lt;a href="https://www.example.com"&gt;Visit Example.com&lt;/a&gt;</a:t>
            </a:r>
            <a:endParaRPr sz="2100" b="0" i="0" u="none" strike="noStrike" cap="none">
              <a:solidFill>
                <a:schemeClr val="dk1"/>
              </a:solidFill>
              <a:latin typeface="Times New Roman"/>
              <a:ea typeface="Times New Roman"/>
              <a:cs typeface="Times New Roman"/>
              <a:sym typeface="Times New Roman"/>
            </a:endParaRPr>
          </a:p>
          <a:p>
            <a:pPr marL="457200" marR="0" lvl="0" indent="-361950" algn="l" rtl="0">
              <a:lnSpc>
                <a:spcPct val="100000"/>
              </a:lnSpc>
              <a:spcBef>
                <a:spcPts val="0"/>
              </a:spcBef>
              <a:spcAft>
                <a:spcPts val="0"/>
              </a:spcAft>
              <a:buClr>
                <a:schemeClr val="dk1"/>
              </a:buClr>
              <a:buSzPts val="2100"/>
              <a:buFont typeface="Times New Roman"/>
              <a:buAutoNum type="arabicPeriod"/>
            </a:pPr>
            <a:r>
              <a:rPr lang="en-IN" sz="2100" b="0" i="0" u="none" strike="noStrike" cap="none">
                <a:solidFill>
                  <a:schemeClr val="dk1"/>
                </a:solidFill>
                <a:latin typeface="Times New Roman"/>
                <a:ea typeface="Times New Roman"/>
                <a:cs typeface="Times New Roman"/>
                <a:sym typeface="Times New Roman"/>
              </a:rPr>
              <a:t>Link to a Different Section on the Same Page </a:t>
            </a:r>
            <a:endParaRPr sz="2100" b="0" i="0" u="none" strike="noStrike" cap="none">
              <a:solidFill>
                <a:schemeClr val="dk1"/>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You’ll need an id on the target element:</a:t>
            </a:r>
            <a:endParaRPr sz="2100" b="0" i="0" u="none" strike="noStrike" cap="none">
              <a:solidFill>
                <a:schemeClr val="dk1"/>
              </a:solidFill>
              <a:latin typeface="Times New Roman"/>
              <a:ea typeface="Times New Roman"/>
              <a:cs typeface="Times New Roman"/>
              <a:sym typeface="Times New Roman"/>
            </a:endParaRPr>
          </a:p>
          <a:p>
            <a:pPr marL="3780000" marR="0" lvl="0" indent="0" algn="l" rtl="0">
              <a:lnSpc>
                <a:spcPct val="100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&lt;a href="#section1"&gt;Go to Section 1&lt;/a&gt;</a:t>
            </a:r>
            <a:endParaRPr sz="2100" b="0" i="0" u="none" strike="noStrike" cap="none">
              <a:solidFill>
                <a:schemeClr val="dk1"/>
              </a:solidFill>
              <a:latin typeface="Times New Roman"/>
              <a:ea typeface="Times New Roman"/>
              <a:cs typeface="Times New Roman"/>
              <a:sym typeface="Times New Roman"/>
            </a:endParaRPr>
          </a:p>
          <a:p>
            <a:pPr marL="3780000" marR="0" lvl="0" indent="0" algn="l" rtl="0">
              <a:lnSpc>
                <a:spcPct val="100000"/>
              </a:lnSpc>
              <a:spcBef>
                <a:spcPts val="0"/>
              </a:spcBef>
              <a:spcAft>
                <a:spcPts val="0"/>
              </a:spcAft>
              <a:buClr>
                <a:srgbClr val="000000"/>
              </a:buClr>
              <a:buSzPts val="400"/>
              <a:buFont typeface="Arial"/>
              <a:buNone/>
            </a:pPr>
            <a:endParaRPr sz="400" b="0" i="0" u="none" strike="noStrike" cap="none">
              <a:solidFill>
                <a:schemeClr val="dk1"/>
              </a:solidFill>
              <a:latin typeface="Times New Roman"/>
              <a:ea typeface="Times New Roman"/>
              <a:cs typeface="Times New Roman"/>
              <a:sym typeface="Times New Roman"/>
            </a:endParaRPr>
          </a:p>
          <a:p>
            <a:pPr marL="3780000" marR="0" lvl="0" indent="0" algn="l" rtl="0">
              <a:lnSpc>
                <a:spcPct val="100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&lt;!-- Later in the document --&gt;</a:t>
            </a:r>
            <a:endParaRPr sz="2100" b="0" i="0" u="none" strike="noStrike" cap="none">
              <a:solidFill>
                <a:schemeClr val="dk1"/>
              </a:solidFill>
              <a:latin typeface="Times New Roman"/>
              <a:ea typeface="Times New Roman"/>
              <a:cs typeface="Times New Roman"/>
              <a:sym typeface="Times New Roman"/>
            </a:endParaRPr>
          </a:p>
          <a:p>
            <a:pPr marL="3780000" marR="0" lvl="0" indent="0" algn="l" rtl="0">
              <a:lnSpc>
                <a:spcPct val="100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&lt;h2 id="section1"&gt;Section 1&lt;/h2&gt;</a:t>
            </a:r>
            <a:endParaRPr sz="2100" b="1" i="0" u="none" strike="noStrike" cap="none">
              <a:solidFill>
                <a:schemeClr val="dk1"/>
              </a:solidFill>
              <a:latin typeface="Times New Roman"/>
              <a:ea typeface="Times New Roman"/>
              <a:cs typeface="Times New Roman"/>
              <a:sym typeface="Times New Roman"/>
            </a:endParaRPr>
          </a:p>
        </p:txBody>
      </p:sp>
      <p:sp>
        <p:nvSpPr>
          <p:cNvPr id="369" name="Google Shape;369;g21c0f71f2b7_0_215"/>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21c0f71f2b7_0_223"/>
          <p:cNvSpPr txBox="1"/>
          <p:nvPr/>
        </p:nvSpPr>
        <p:spPr>
          <a:xfrm>
            <a:off x="76200" y="838200"/>
            <a:ext cx="11884800" cy="4596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3. Link to an Email Address</a:t>
            </a:r>
            <a:endParaRPr sz="2100" b="0" i="0" u="none" strike="noStrike" cap="none">
              <a:solidFill>
                <a:schemeClr val="dk1"/>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&lt;a href="mailto:someone@example.com"&gt;Send an Email&lt;/a&gt;</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4. Link to a Phone Number</a:t>
            </a:r>
            <a:endParaRPr sz="2100" b="0" i="0" u="none" strike="noStrike" cap="none">
              <a:solidFill>
                <a:schemeClr val="dk1"/>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&lt;a href="tel:+1234567890"&gt;Call Us&lt;/a&gt;</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5. Open Link in a New Tab</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Use the </a:t>
            </a:r>
            <a:r>
              <a:rPr lang="en-IN" sz="2100" b="0" i="0" u="none" strike="noStrike" cap="none">
                <a:solidFill>
                  <a:srgbClr val="188038"/>
                </a:solidFill>
                <a:latin typeface="Times New Roman"/>
                <a:ea typeface="Times New Roman"/>
                <a:cs typeface="Times New Roman"/>
                <a:sym typeface="Times New Roman"/>
              </a:rPr>
              <a:t>target</a:t>
            </a:r>
            <a:r>
              <a:rPr lang="en-IN" sz="2100" b="0" i="0" u="none" strike="noStrike" cap="none">
                <a:solidFill>
                  <a:schemeClr val="dk1"/>
                </a:solidFill>
                <a:latin typeface="Times New Roman"/>
                <a:ea typeface="Times New Roman"/>
                <a:cs typeface="Times New Roman"/>
                <a:sym typeface="Times New Roman"/>
              </a:rPr>
              <a:t> attribute with the value </a:t>
            </a:r>
            <a:r>
              <a:rPr lang="en-IN" sz="2100" b="0" i="0" u="none" strike="noStrike" cap="none">
                <a:solidFill>
                  <a:srgbClr val="188038"/>
                </a:solidFill>
                <a:latin typeface="Times New Roman"/>
                <a:ea typeface="Times New Roman"/>
                <a:cs typeface="Times New Roman"/>
                <a:sym typeface="Times New Roman"/>
              </a:rPr>
              <a:t>_blank</a:t>
            </a:r>
            <a:r>
              <a:rPr lang="en-IN" sz="2100" b="0" i="0" u="none" strike="noStrike" cap="none">
                <a:solidFill>
                  <a:schemeClr val="dk1"/>
                </a:solidFill>
                <a:latin typeface="Times New Roman"/>
                <a:ea typeface="Times New Roman"/>
                <a:cs typeface="Times New Roman"/>
                <a:sym typeface="Times New Roman"/>
              </a:rPr>
              <a:t>:</a:t>
            </a:r>
            <a:endParaRPr sz="2100" b="0" i="0" u="none" strike="noStrike" cap="none">
              <a:solidFill>
                <a:schemeClr val="dk1"/>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&lt;a href="https://www.example.com" target="_blank"&gt;Visit Example.com in a New Tab&lt;/a&gt;</a:t>
            </a:r>
            <a:endParaRPr sz="2100" b="0" i="0" u="none" strike="noStrike" cap="none">
              <a:solidFill>
                <a:schemeClr val="dk1"/>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chemeClr val="dk1"/>
              </a:buClr>
              <a:buSzPts val="1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chemeClr val="dk1"/>
              </a:buClr>
              <a:buSzPts val="1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p:txBody>
      </p:sp>
      <p:sp>
        <p:nvSpPr>
          <p:cNvPr id="375" name="Google Shape;375;g21c0f71f2b7_0_223"/>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2f0a8e78ce1_0_31"/>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
        <p:nvSpPr>
          <p:cNvPr id="381" name="Google Shape;381;g2f0a8e78ce1_0_31"/>
          <p:cNvSpPr txBox="1"/>
          <p:nvPr/>
        </p:nvSpPr>
        <p:spPr>
          <a:xfrm>
            <a:off x="76200" y="838200"/>
            <a:ext cx="11884800" cy="314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IN" sz="2200" b="1" i="0" u="none" strike="noStrike" cap="none">
                <a:solidFill>
                  <a:schemeClr val="dk1"/>
                </a:solidFill>
                <a:latin typeface="Times New Roman"/>
                <a:ea typeface="Times New Roman"/>
                <a:cs typeface="Times New Roman"/>
                <a:sym typeface="Times New Roman"/>
              </a:rPr>
              <a:t>HTML Lists</a:t>
            </a:r>
            <a:endParaRPr sz="22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200"/>
              <a:buFont typeface="Arial"/>
              <a:buNone/>
            </a:pPr>
            <a:r>
              <a:rPr lang="en-IN" sz="2200" b="0" i="0" u="none" strike="noStrike" cap="none">
                <a:solidFill>
                  <a:schemeClr val="dk1"/>
                </a:solidFill>
                <a:latin typeface="Times New Roman"/>
                <a:ea typeface="Times New Roman"/>
                <a:cs typeface="Times New Roman"/>
                <a:sym typeface="Times New Roman"/>
              </a:rPr>
              <a:t>HTML lists allow web developers to group a set of related items in lists.</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chemeClr val="dk1"/>
              </a:buClr>
              <a:buSzPts val="1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chemeClr val="dk1"/>
              </a:buClr>
              <a:buSzPts val="1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p:txBody>
      </p:sp>
      <p:sp>
        <p:nvSpPr>
          <p:cNvPr id="382" name="Google Shape;382;g2f0a8e78ce1_0_31"/>
          <p:cNvSpPr txBox="1"/>
          <p:nvPr/>
        </p:nvSpPr>
        <p:spPr>
          <a:xfrm>
            <a:off x="937975" y="1845200"/>
            <a:ext cx="4503900" cy="4451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1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An unordered HTML list: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1100"/>
              </a:spcBef>
              <a:spcAft>
                <a:spcPts val="0"/>
              </a:spcAft>
              <a:buClr>
                <a:schemeClr val="dk1"/>
              </a:buClr>
              <a:buSzPts val="2200"/>
              <a:buFont typeface="Times New Roman"/>
              <a:buChar char="●"/>
            </a:pPr>
            <a:r>
              <a:rPr lang="en-IN" sz="2200" b="0" i="0" u="none" strike="noStrike" cap="none">
                <a:solidFill>
                  <a:schemeClr val="dk1"/>
                </a:solidFill>
                <a:highlight>
                  <a:srgbClr val="FFFFFF"/>
                </a:highlight>
                <a:latin typeface="Times New Roman"/>
                <a:ea typeface="Times New Roman"/>
                <a:cs typeface="Times New Roman"/>
                <a:sym typeface="Times New Roman"/>
              </a:rPr>
              <a:t>Item</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chemeClr val="dk1"/>
              </a:buClr>
              <a:buSzPts val="2200"/>
              <a:buFont typeface="Times New Roman"/>
              <a:buChar char="●"/>
            </a:pPr>
            <a:r>
              <a:rPr lang="en-IN" sz="2200" b="0" i="0" u="none" strike="noStrike" cap="none">
                <a:solidFill>
                  <a:schemeClr val="dk1"/>
                </a:solidFill>
                <a:highlight>
                  <a:srgbClr val="FFFFFF"/>
                </a:highlight>
                <a:latin typeface="Times New Roman"/>
                <a:ea typeface="Times New Roman"/>
                <a:cs typeface="Times New Roman"/>
                <a:sym typeface="Times New Roman"/>
              </a:rPr>
              <a:t>Item</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chemeClr val="dk1"/>
              </a:buClr>
              <a:buSzPts val="2200"/>
              <a:buFont typeface="Times New Roman"/>
              <a:buChar char="●"/>
            </a:pPr>
            <a:r>
              <a:rPr lang="en-IN" sz="2200" b="0" i="0" u="none" strike="noStrike" cap="none">
                <a:solidFill>
                  <a:schemeClr val="dk1"/>
                </a:solidFill>
                <a:highlight>
                  <a:srgbClr val="FFFFFF"/>
                </a:highlight>
                <a:latin typeface="Times New Roman"/>
                <a:ea typeface="Times New Roman"/>
                <a:cs typeface="Times New Roman"/>
                <a:sym typeface="Times New Roman"/>
              </a:rPr>
              <a:t>Item</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chemeClr val="dk1"/>
              </a:buClr>
              <a:buSzPts val="2200"/>
              <a:buFont typeface="Times New Roman"/>
              <a:buChar char="●"/>
            </a:pPr>
            <a:r>
              <a:rPr lang="en-IN" sz="2200" b="0" i="0" u="none" strike="noStrike" cap="none">
                <a:solidFill>
                  <a:schemeClr val="dk1"/>
                </a:solidFill>
                <a:highlight>
                  <a:srgbClr val="FFFFFF"/>
                </a:highlight>
                <a:latin typeface="Times New Roman"/>
                <a:ea typeface="Times New Roman"/>
                <a:cs typeface="Times New Roman"/>
                <a:sym typeface="Times New Roman"/>
              </a:rPr>
              <a:t>Item</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15000"/>
              </a:lnSpc>
              <a:spcBef>
                <a:spcPts val="11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An ordered HTML list: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1100"/>
              </a:spcBef>
              <a:spcAft>
                <a:spcPts val="0"/>
              </a:spcAft>
              <a:buClr>
                <a:schemeClr val="dk1"/>
              </a:buClr>
              <a:buSzPts val="2200"/>
              <a:buFont typeface="Times New Roman"/>
              <a:buAutoNum type="arabicPeriod"/>
            </a:pPr>
            <a:r>
              <a:rPr lang="en-IN" sz="2200" b="0" i="0" u="none" strike="noStrike" cap="none">
                <a:solidFill>
                  <a:schemeClr val="dk1"/>
                </a:solidFill>
                <a:highlight>
                  <a:srgbClr val="FFFFFF"/>
                </a:highlight>
                <a:latin typeface="Times New Roman"/>
                <a:ea typeface="Times New Roman"/>
                <a:cs typeface="Times New Roman"/>
                <a:sym typeface="Times New Roman"/>
              </a:rPr>
              <a:t>First item</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chemeClr val="dk1"/>
              </a:buClr>
              <a:buSzPts val="2200"/>
              <a:buFont typeface="Times New Roman"/>
              <a:buAutoNum type="arabicPeriod"/>
            </a:pPr>
            <a:r>
              <a:rPr lang="en-IN" sz="2200" b="0" i="0" u="none" strike="noStrike" cap="none">
                <a:solidFill>
                  <a:schemeClr val="dk1"/>
                </a:solidFill>
                <a:highlight>
                  <a:srgbClr val="FFFFFF"/>
                </a:highlight>
                <a:latin typeface="Times New Roman"/>
                <a:ea typeface="Times New Roman"/>
                <a:cs typeface="Times New Roman"/>
                <a:sym typeface="Times New Roman"/>
              </a:rPr>
              <a:t>Second item</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chemeClr val="dk1"/>
              </a:buClr>
              <a:buSzPts val="2200"/>
              <a:buFont typeface="Times New Roman"/>
              <a:buAutoNum type="arabicPeriod"/>
            </a:pPr>
            <a:r>
              <a:rPr lang="en-IN" sz="2200" b="0" i="0" u="none" strike="noStrike" cap="none">
                <a:solidFill>
                  <a:schemeClr val="dk1"/>
                </a:solidFill>
                <a:highlight>
                  <a:srgbClr val="FFFFFF"/>
                </a:highlight>
                <a:latin typeface="Times New Roman"/>
                <a:ea typeface="Times New Roman"/>
                <a:cs typeface="Times New Roman"/>
                <a:sym typeface="Times New Roman"/>
              </a:rPr>
              <a:t>Third item</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chemeClr val="dk1"/>
              </a:buClr>
              <a:buSzPts val="2200"/>
              <a:buFont typeface="Times New Roman"/>
              <a:buAutoNum type="arabicPeriod"/>
            </a:pPr>
            <a:r>
              <a:rPr lang="en-IN" sz="2200" b="0" i="0" u="none" strike="noStrike" cap="none">
                <a:solidFill>
                  <a:schemeClr val="dk1"/>
                </a:solidFill>
                <a:highlight>
                  <a:srgbClr val="FFFFFF"/>
                </a:highlight>
                <a:latin typeface="Times New Roman"/>
                <a:ea typeface="Times New Roman"/>
                <a:cs typeface="Times New Roman"/>
                <a:sym typeface="Times New Roman"/>
              </a:rPr>
              <a:t>Fourth item</a:t>
            </a:r>
            <a:endParaRPr sz="2200" b="0" i="0" u="none" strike="noStrike" cap="none">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2f0a8e78ce1_0_41"/>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
        <p:nvSpPr>
          <p:cNvPr id="388" name="Google Shape;388;g2f0a8e78ce1_0_41"/>
          <p:cNvSpPr txBox="1"/>
          <p:nvPr/>
        </p:nvSpPr>
        <p:spPr>
          <a:xfrm>
            <a:off x="76200" y="838200"/>
            <a:ext cx="11884800" cy="314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IN" sz="2200" b="1" i="0" u="none" strike="noStrike" cap="none">
                <a:solidFill>
                  <a:schemeClr val="dk1"/>
                </a:solidFill>
                <a:latin typeface="Times New Roman"/>
                <a:ea typeface="Times New Roman"/>
                <a:cs typeface="Times New Roman"/>
                <a:sym typeface="Times New Roman"/>
              </a:rPr>
              <a:t>HTML Lists</a:t>
            </a:r>
            <a:endParaRPr sz="22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200"/>
              <a:buFont typeface="Arial"/>
              <a:buNone/>
            </a:pPr>
            <a:r>
              <a:rPr lang="en-IN" sz="2200" b="0" i="0" u="none" strike="noStrike" cap="none">
                <a:solidFill>
                  <a:schemeClr val="dk1"/>
                </a:solidFill>
                <a:latin typeface="Times New Roman"/>
                <a:ea typeface="Times New Roman"/>
                <a:cs typeface="Times New Roman"/>
                <a:sym typeface="Times New Roman"/>
              </a:rPr>
              <a:t>HTML lists allow web developers to group a set of related items in lists.</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chemeClr val="dk1"/>
              </a:buClr>
              <a:buSzPts val="1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chemeClr val="dk1"/>
              </a:buClr>
              <a:buSzPts val="1100"/>
              <a:buFont typeface="Arial"/>
              <a:buNone/>
            </a:pP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p:txBody>
      </p:sp>
      <p:sp>
        <p:nvSpPr>
          <p:cNvPr id="389" name="Google Shape;389;g2f0a8e78ce1_0_41"/>
          <p:cNvSpPr txBox="1"/>
          <p:nvPr/>
        </p:nvSpPr>
        <p:spPr>
          <a:xfrm>
            <a:off x="937975" y="1845200"/>
            <a:ext cx="4503900" cy="4451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1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An unordered HTML list: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1100"/>
              </a:spcBef>
              <a:spcAft>
                <a:spcPts val="0"/>
              </a:spcAft>
              <a:buClr>
                <a:schemeClr val="dk1"/>
              </a:buClr>
              <a:buSzPts val="2200"/>
              <a:buFont typeface="Times New Roman"/>
              <a:buChar char="●"/>
            </a:pPr>
            <a:r>
              <a:rPr lang="en-IN" sz="2200" b="0" i="0" u="none" strike="noStrike" cap="none">
                <a:solidFill>
                  <a:schemeClr val="dk1"/>
                </a:solidFill>
                <a:highlight>
                  <a:srgbClr val="FFFFFF"/>
                </a:highlight>
                <a:latin typeface="Times New Roman"/>
                <a:ea typeface="Times New Roman"/>
                <a:cs typeface="Times New Roman"/>
                <a:sym typeface="Times New Roman"/>
              </a:rPr>
              <a:t>Item</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chemeClr val="dk1"/>
              </a:buClr>
              <a:buSzPts val="2200"/>
              <a:buFont typeface="Times New Roman"/>
              <a:buChar char="●"/>
            </a:pPr>
            <a:r>
              <a:rPr lang="en-IN" sz="2200" b="0" i="0" u="none" strike="noStrike" cap="none">
                <a:solidFill>
                  <a:schemeClr val="dk1"/>
                </a:solidFill>
                <a:highlight>
                  <a:srgbClr val="FFFFFF"/>
                </a:highlight>
                <a:latin typeface="Times New Roman"/>
                <a:ea typeface="Times New Roman"/>
                <a:cs typeface="Times New Roman"/>
                <a:sym typeface="Times New Roman"/>
              </a:rPr>
              <a:t>Item</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chemeClr val="dk1"/>
              </a:buClr>
              <a:buSzPts val="2200"/>
              <a:buFont typeface="Times New Roman"/>
              <a:buChar char="●"/>
            </a:pPr>
            <a:r>
              <a:rPr lang="en-IN" sz="2200" b="0" i="0" u="none" strike="noStrike" cap="none">
                <a:solidFill>
                  <a:schemeClr val="dk1"/>
                </a:solidFill>
                <a:highlight>
                  <a:srgbClr val="FFFFFF"/>
                </a:highlight>
                <a:latin typeface="Times New Roman"/>
                <a:ea typeface="Times New Roman"/>
                <a:cs typeface="Times New Roman"/>
                <a:sym typeface="Times New Roman"/>
              </a:rPr>
              <a:t>Item</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chemeClr val="dk1"/>
              </a:buClr>
              <a:buSzPts val="2200"/>
              <a:buFont typeface="Times New Roman"/>
              <a:buChar char="●"/>
            </a:pPr>
            <a:r>
              <a:rPr lang="en-IN" sz="2200" b="0" i="0" u="none" strike="noStrike" cap="none">
                <a:solidFill>
                  <a:schemeClr val="dk1"/>
                </a:solidFill>
                <a:highlight>
                  <a:srgbClr val="FFFFFF"/>
                </a:highlight>
                <a:latin typeface="Times New Roman"/>
                <a:ea typeface="Times New Roman"/>
                <a:cs typeface="Times New Roman"/>
                <a:sym typeface="Times New Roman"/>
              </a:rPr>
              <a:t>Item</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15000"/>
              </a:lnSpc>
              <a:spcBef>
                <a:spcPts val="11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An ordered HTML list: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1100"/>
              </a:spcBef>
              <a:spcAft>
                <a:spcPts val="0"/>
              </a:spcAft>
              <a:buClr>
                <a:schemeClr val="dk1"/>
              </a:buClr>
              <a:buSzPts val="2200"/>
              <a:buFont typeface="Times New Roman"/>
              <a:buAutoNum type="arabicPeriod"/>
            </a:pPr>
            <a:r>
              <a:rPr lang="en-IN" sz="2200" b="0" i="0" u="none" strike="noStrike" cap="none">
                <a:solidFill>
                  <a:schemeClr val="dk1"/>
                </a:solidFill>
                <a:highlight>
                  <a:srgbClr val="FFFFFF"/>
                </a:highlight>
                <a:latin typeface="Times New Roman"/>
                <a:ea typeface="Times New Roman"/>
                <a:cs typeface="Times New Roman"/>
                <a:sym typeface="Times New Roman"/>
              </a:rPr>
              <a:t>First item</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chemeClr val="dk1"/>
              </a:buClr>
              <a:buSzPts val="2200"/>
              <a:buFont typeface="Times New Roman"/>
              <a:buAutoNum type="arabicPeriod"/>
            </a:pPr>
            <a:r>
              <a:rPr lang="en-IN" sz="2200" b="0" i="0" u="none" strike="noStrike" cap="none">
                <a:solidFill>
                  <a:schemeClr val="dk1"/>
                </a:solidFill>
                <a:highlight>
                  <a:srgbClr val="FFFFFF"/>
                </a:highlight>
                <a:latin typeface="Times New Roman"/>
                <a:ea typeface="Times New Roman"/>
                <a:cs typeface="Times New Roman"/>
                <a:sym typeface="Times New Roman"/>
              </a:rPr>
              <a:t>Second item</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chemeClr val="dk1"/>
              </a:buClr>
              <a:buSzPts val="2200"/>
              <a:buFont typeface="Times New Roman"/>
              <a:buAutoNum type="arabicPeriod"/>
            </a:pPr>
            <a:r>
              <a:rPr lang="en-IN" sz="2200" b="0" i="0" u="none" strike="noStrike" cap="none">
                <a:solidFill>
                  <a:schemeClr val="dk1"/>
                </a:solidFill>
                <a:highlight>
                  <a:srgbClr val="FFFFFF"/>
                </a:highlight>
                <a:latin typeface="Times New Roman"/>
                <a:ea typeface="Times New Roman"/>
                <a:cs typeface="Times New Roman"/>
                <a:sym typeface="Times New Roman"/>
              </a:rPr>
              <a:t>Third item</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chemeClr val="dk1"/>
              </a:buClr>
              <a:buSzPts val="2200"/>
              <a:buFont typeface="Times New Roman"/>
              <a:buAutoNum type="arabicPeriod"/>
            </a:pPr>
            <a:r>
              <a:rPr lang="en-IN" sz="2200" b="0" i="0" u="none" strike="noStrike" cap="none">
                <a:solidFill>
                  <a:schemeClr val="dk1"/>
                </a:solidFill>
                <a:highlight>
                  <a:srgbClr val="FFFFFF"/>
                </a:highlight>
                <a:latin typeface="Times New Roman"/>
                <a:ea typeface="Times New Roman"/>
                <a:cs typeface="Times New Roman"/>
                <a:sym typeface="Times New Roman"/>
              </a:rPr>
              <a:t>Fourth item</a:t>
            </a:r>
            <a:endParaRPr sz="2200" b="0" i="0" u="none" strike="noStrike" cap="none">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2efecedff9a_0_250"/>
          <p:cNvSpPr txBox="1"/>
          <p:nvPr/>
        </p:nvSpPr>
        <p:spPr>
          <a:xfrm>
            <a:off x="391500" y="1108800"/>
            <a:ext cx="11448000" cy="40230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chemeClr val="dk1"/>
              </a:buClr>
              <a:buSzPts val="2200"/>
              <a:buFont typeface="Times New Roman"/>
              <a:buChar char="●"/>
            </a:pPr>
            <a:r>
              <a:rPr lang="en-IN" sz="2200" b="1" i="0" u="none" strike="noStrike" cap="none">
                <a:solidFill>
                  <a:schemeClr val="dk1"/>
                </a:solidFill>
                <a:latin typeface="Times New Roman"/>
                <a:ea typeface="Times New Roman"/>
                <a:cs typeface="Times New Roman"/>
                <a:sym typeface="Times New Roman"/>
              </a:rPr>
              <a:t>Public Access and Growth (1990s):</a:t>
            </a:r>
            <a:endParaRPr sz="22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World Wide Web: In 1991, Tim Berners Lee introduced the World Wide Web (WWW), a system for publishing and accessing documents over the Internet using </a:t>
            </a:r>
            <a:r>
              <a:rPr lang="en-IN" sz="2100" b="0" i="1" u="none" strike="noStrike" cap="none">
                <a:solidFill>
                  <a:schemeClr val="dk1"/>
                </a:solidFill>
                <a:latin typeface="Times New Roman"/>
                <a:ea typeface="Times New Roman"/>
                <a:cs typeface="Times New Roman"/>
                <a:sym typeface="Times New Roman"/>
              </a:rPr>
              <a:t>hypertext</a:t>
            </a:r>
            <a:r>
              <a:rPr lang="en-IN" sz="2100" b="0" i="0" u="none" strike="noStrike" cap="none">
                <a:solidFill>
                  <a:schemeClr val="dk1"/>
                </a:solidFill>
                <a:latin typeface="Times New Roman"/>
                <a:ea typeface="Times New Roman"/>
                <a:cs typeface="Times New Roman"/>
                <a:sym typeface="Times New Roman"/>
              </a:rPr>
              <a:t>. This made the Internet more accessible to the public.</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0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Web Browsers and HTML: Early web browsers, like Mosaic (1993) and Netscape Navigator (1994), made it easier to navigate the web. </a:t>
            </a:r>
            <a:r>
              <a:rPr lang="en-IN" sz="2100" b="0" i="0" u="none" strike="noStrike" cap="none">
                <a:solidFill>
                  <a:schemeClr val="dk1"/>
                </a:solidFill>
                <a:highlight>
                  <a:schemeClr val="accent4"/>
                </a:highlight>
                <a:latin typeface="Times New Roman"/>
                <a:ea typeface="Times New Roman"/>
                <a:cs typeface="Times New Roman"/>
                <a:sym typeface="Times New Roman"/>
              </a:rPr>
              <a:t>HTML (Hypertext Markup Language)</a:t>
            </a:r>
            <a:r>
              <a:rPr lang="en-IN" sz="2100" b="0" i="1" u="none" strike="noStrike" cap="none">
                <a:solidFill>
                  <a:schemeClr val="dk1"/>
                </a:solidFill>
                <a:highlight>
                  <a:schemeClr val="accent4"/>
                </a:highlight>
                <a:latin typeface="Times New Roman"/>
                <a:ea typeface="Times New Roman"/>
                <a:cs typeface="Times New Roman"/>
                <a:sym typeface="Times New Roman"/>
              </a:rPr>
              <a:t> </a:t>
            </a:r>
            <a:r>
              <a:rPr lang="en-IN" sz="2100" b="0" i="0" u="none" strike="noStrike" cap="none">
                <a:solidFill>
                  <a:schemeClr val="dk1"/>
                </a:solidFill>
                <a:latin typeface="Times New Roman"/>
                <a:ea typeface="Times New Roman"/>
                <a:cs typeface="Times New Roman"/>
                <a:sym typeface="Times New Roman"/>
              </a:rPr>
              <a:t>became the standard for creating web pages.</a:t>
            </a:r>
            <a:endParaRPr sz="2100" b="0" i="0" u="none" strike="noStrike" cap="none">
              <a:solidFill>
                <a:schemeClr val="dk1"/>
              </a:solidFill>
              <a:latin typeface="Times New Roman"/>
              <a:ea typeface="Times New Roman"/>
              <a:cs typeface="Times New Roman"/>
              <a:sym typeface="Times New Roman"/>
            </a:endParaRPr>
          </a:p>
          <a:p>
            <a:pPr marL="457200" marR="0" lvl="0" indent="-368300" algn="l" rtl="0">
              <a:lnSpc>
                <a:spcPct val="100000"/>
              </a:lnSpc>
              <a:spcBef>
                <a:spcPts val="1000"/>
              </a:spcBef>
              <a:spcAft>
                <a:spcPts val="0"/>
              </a:spcAft>
              <a:buClr>
                <a:schemeClr val="dk1"/>
              </a:buClr>
              <a:buSzPts val="2200"/>
              <a:buFont typeface="Times New Roman"/>
              <a:buChar char="●"/>
            </a:pPr>
            <a:r>
              <a:rPr lang="en-IN" sz="2200" b="1" i="0" u="none" strike="noStrike" cap="none">
                <a:solidFill>
                  <a:schemeClr val="dk1"/>
                </a:solidFill>
                <a:latin typeface="Times New Roman"/>
                <a:ea typeface="Times New Roman"/>
                <a:cs typeface="Times New Roman"/>
                <a:sym typeface="Times New Roman"/>
              </a:rPr>
              <a:t>Modern Internet and UX Development (2000s - Present):</a:t>
            </a:r>
            <a:endParaRPr sz="22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0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Web 2.0: The early 2000s saw the rise of Web 2.0, characterized by interactive and user generated content. This shift emphasized </a:t>
            </a:r>
            <a:r>
              <a:rPr lang="en-IN" sz="2100" b="0" i="0" u="none" strike="noStrike" cap="none">
                <a:solidFill>
                  <a:schemeClr val="dk1"/>
                </a:solidFill>
                <a:highlight>
                  <a:schemeClr val="accent4"/>
                </a:highlight>
                <a:latin typeface="Times New Roman"/>
                <a:ea typeface="Times New Roman"/>
                <a:cs typeface="Times New Roman"/>
                <a:sym typeface="Times New Roman"/>
              </a:rPr>
              <a:t>User Experience (UX) </a:t>
            </a:r>
            <a:r>
              <a:rPr lang="en-IN" sz="2100" b="0" i="0" u="none" strike="noStrike" cap="none">
                <a:solidFill>
                  <a:schemeClr val="dk1"/>
                </a:solidFill>
                <a:latin typeface="Times New Roman"/>
                <a:ea typeface="Times New Roman"/>
                <a:cs typeface="Times New Roman"/>
                <a:sym typeface="Times New Roman"/>
              </a:rPr>
              <a:t>design, focusing on making web applications more user friendly and interactive.</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10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Responsive Design: With the increasing variety of devices, responsive web design became crucial to ensure websites function well across desktops, tablets, and smartphones.</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2200"/>
              <a:buFont typeface="Arial"/>
              <a:buNone/>
            </a:pPr>
            <a:endParaRPr sz="22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Arial"/>
              <a:buNone/>
            </a:pP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p:txBody>
      </p:sp>
      <p:sp>
        <p:nvSpPr>
          <p:cNvPr id="108" name="Google Shape;108;g2efecedff9a_0_250"/>
          <p:cNvSpPr/>
          <p:nvPr/>
        </p:nvSpPr>
        <p:spPr>
          <a:xfrm>
            <a:off x="3105509" y="5083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2f0a8e78ce1_0_47"/>
          <p:cNvSpPr txBox="1"/>
          <p:nvPr/>
        </p:nvSpPr>
        <p:spPr>
          <a:xfrm>
            <a:off x="457200" y="1143000"/>
            <a:ext cx="11884800" cy="4053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800"/>
              </a:spcBef>
              <a:spcAft>
                <a:spcPts val="0"/>
              </a:spcAft>
              <a:buClr>
                <a:schemeClr val="dk1"/>
              </a:buClr>
              <a:buSzPts val="1100"/>
              <a:buFont typeface="Arial"/>
              <a:buNone/>
            </a:pPr>
            <a:r>
              <a:rPr lang="en-IN" sz="2200" b="1" i="0" u="none" strike="noStrike" cap="none">
                <a:solidFill>
                  <a:schemeClr val="dk1"/>
                </a:solidFill>
                <a:highlight>
                  <a:srgbClr val="FFFFFF"/>
                </a:highlight>
                <a:latin typeface="Times New Roman"/>
                <a:ea typeface="Times New Roman"/>
                <a:cs typeface="Times New Roman"/>
                <a:sym typeface="Times New Roman"/>
              </a:rPr>
              <a:t>Unordered HTML List</a:t>
            </a:r>
            <a:endParaRPr sz="2200" b="1"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An unordered list starts with the &lt;ul&gt; tag. Each list item starts with the &lt;li&gt; tag.</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The list items will be marked with bullets (small black circles) by default: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Example:</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&lt;ul&gt;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  &lt;li&gt;Coffee&lt;/li&gt;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  &lt;li&gt;Tea&lt;/li&gt;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  &lt;li&gt;Milk&lt;/li&gt;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80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&lt;/ul&gt;</a:t>
            </a:r>
            <a:endParaRPr sz="2200" b="0" i="0" u="none" strike="noStrike" cap="none">
              <a:solidFill>
                <a:schemeClr val="dk1"/>
              </a:solidFill>
              <a:latin typeface="Times New Roman"/>
              <a:ea typeface="Times New Roman"/>
              <a:cs typeface="Times New Roman"/>
              <a:sym typeface="Times New Roman"/>
            </a:endParaRPr>
          </a:p>
        </p:txBody>
      </p:sp>
      <p:sp>
        <p:nvSpPr>
          <p:cNvPr id="395" name="Google Shape;395;g2f0a8e78ce1_0_47"/>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2f0a8e78ce1_0_54"/>
          <p:cNvSpPr txBox="1"/>
          <p:nvPr/>
        </p:nvSpPr>
        <p:spPr>
          <a:xfrm>
            <a:off x="152400" y="1219200"/>
            <a:ext cx="11884800" cy="4776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800"/>
              </a:spcBef>
              <a:spcAft>
                <a:spcPts val="0"/>
              </a:spcAft>
              <a:buClr>
                <a:srgbClr val="000000"/>
              </a:buClr>
              <a:buSzPts val="2200"/>
              <a:buFont typeface="Arial"/>
              <a:buNone/>
            </a:pPr>
            <a:r>
              <a:rPr lang="en-IN" sz="2200" b="1" i="0" u="none" strike="noStrike" cap="none">
                <a:solidFill>
                  <a:schemeClr val="dk1"/>
                </a:solidFill>
                <a:highlight>
                  <a:srgbClr val="FFFFFF"/>
                </a:highlight>
                <a:latin typeface="Times New Roman"/>
                <a:ea typeface="Times New Roman"/>
                <a:cs typeface="Times New Roman"/>
                <a:sym typeface="Times New Roman"/>
              </a:rPr>
              <a:t>Ordered HTML List</a:t>
            </a:r>
            <a:endParaRPr sz="2200" b="1"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An ordered list starts with the &lt;ol&gt; tag. Each list item starts with the &lt;li&gt; tag.</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The list items will be marked with numbers by default: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Example</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&lt;ol&gt;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  &lt;li&gt;Coffee&lt;/li&gt;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  &lt;li&gt;Tea&lt;/li&gt;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  &lt;li&gt;Milk&lt;/li&gt;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&lt;/ol&gt;</a:t>
            </a:r>
            <a:endParaRPr sz="1150" b="0" i="0" u="none" strike="noStrike" cap="none">
              <a:solidFill>
                <a:srgbClr val="0000CD"/>
              </a:solidFill>
              <a:highlight>
                <a:srgbClr val="FFFFFF"/>
              </a:highlight>
              <a:latin typeface="Courier New"/>
              <a:ea typeface="Courier New"/>
              <a:cs typeface="Courier New"/>
              <a:sym typeface="Courier New"/>
            </a:endParaRPr>
          </a:p>
          <a:p>
            <a:pPr marL="114300" marR="114300" lvl="0" indent="0" algn="l" rtl="0">
              <a:lnSpc>
                <a:spcPct val="100000"/>
              </a:lnSpc>
              <a:spcBef>
                <a:spcPts val="3000"/>
              </a:spcBef>
              <a:spcAft>
                <a:spcPts val="3000"/>
              </a:spcAft>
              <a:buClr>
                <a:srgbClr val="000000"/>
              </a:buClr>
              <a:buSzPts val="2200"/>
              <a:buFont typeface="Arial"/>
              <a:buNone/>
            </a:pPr>
            <a:endParaRPr sz="2200" b="0" i="0" u="none" strike="noStrike" cap="none">
              <a:solidFill>
                <a:schemeClr val="dk1"/>
              </a:solidFill>
              <a:highlight>
                <a:srgbClr val="FFFFFF"/>
              </a:highlight>
              <a:latin typeface="Times New Roman"/>
              <a:ea typeface="Times New Roman"/>
              <a:cs typeface="Times New Roman"/>
              <a:sym typeface="Times New Roman"/>
            </a:endParaRPr>
          </a:p>
        </p:txBody>
      </p:sp>
      <p:sp>
        <p:nvSpPr>
          <p:cNvPr id="401" name="Google Shape;401;g2f0a8e78ce1_0_54"/>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2f0a8e78ce1_0_60"/>
          <p:cNvSpPr txBox="1"/>
          <p:nvPr/>
        </p:nvSpPr>
        <p:spPr>
          <a:xfrm>
            <a:off x="152400" y="1219200"/>
            <a:ext cx="11884800" cy="4730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800"/>
              </a:spcBef>
              <a:spcAft>
                <a:spcPts val="0"/>
              </a:spcAft>
              <a:buClr>
                <a:srgbClr val="000000"/>
              </a:buClr>
              <a:buSzPts val="2200"/>
              <a:buFont typeface="Arial"/>
              <a:buNone/>
            </a:pPr>
            <a:r>
              <a:rPr lang="en-IN" sz="2200" b="1" i="0" u="none" strike="noStrike" cap="none">
                <a:solidFill>
                  <a:schemeClr val="dk1"/>
                </a:solidFill>
                <a:highlight>
                  <a:srgbClr val="FFFFFF"/>
                </a:highlight>
                <a:latin typeface="Times New Roman"/>
                <a:ea typeface="Times New Roman"/>
                <a:cs typeface="Times New Roman"/>
                <a:sym typeface="Times New Roman"/>
              </a:rPr>
              <a:t>HTML Description Lists</a:t>
            </a:r>
            <a:endParaRPr sz="2200" b="1"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HTML also supports description lists. A description list is a list of terms, with a description of each term. The &lt;dl&gt; tag defines the description list, the &lt;dt&gt; tag defines the term (name), and the &lt;dd&gt; tag describes each term:</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Example</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&lt;dl&gt;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  &lt;dt&gt;Coffee&lt;/dt&gt;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  &lt;dd&gt;- black hot drink&lt;/dd&gt;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  &lt;dt&gt;Milk&lt;/dt&gt;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  &lt;dd&gt;- white cold drink&lt;/dd&gt;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80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&lt;/dl&gt;</a:t>
            </a:r>
            <a:endParaRPr sz="2200" b="0" i="0" u="none" strike="noStrike" cap="none">
              <a:solidFill>
                <a:schemeClr val="dk1"/>
              </a:solidFill>
              <a:highlight>
                <a:srgbClr val="FFFFFF"/>
              </a:highlight>
              <a:latin typeface="Times New Roman"/>
              <a:ea typeface="Times New Roman"/>
              <a:cs typeface="Times New Roman"/>
              <a:sym typeface="Times New Roman"/>
            </a:endParaRPr>
          </a:p>
        </p:txBody>
      </p:sp>
      <p:sp>
        <p:nvSpPr>
          <p:cNvPr id="407" name="Google Shape;407;g2f0a8e78ce1_0_60"/>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2f0a8e78ce1_0_68"/>
          <p:cNvSpPr txBox="1"/>
          <p:nvPr/>
        </p:nvSpPr>
        <p:spPr>
          <a:xfrm>
            <a:off x="152400" y="1219200"/>
            <a:ext cx="11884800" cy="4730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800"/>
              </a:spcBef>
              <a:spcAft>
                <a:spcPts val="0"/>
              </a:spcAft>
              <a:buClr>
                <a:srgbClr val="000000"/>
              </a:buClr>
              <a:buSzPts val="2200"/>
              <a:buFont typeface="Arial"/>
              <a:buNone/>
            </a:pPr>
            <a:r>
              <a:rPr lang="en-IN" sz="2200" b="1" i="0" u="none" strike="noStrike" cap="none">
                <a:solidFill>
                  <a:schemeClr val="dk1"/>
                </a:solidFill>
                <a:highlight>
                  <a:srgbClr val="FFFFFF"/>
                </a:highlight>
                <a:latin typeface="Times New Roman"/>
                <a:ea typeface="Times New Roman"/>
                <a:cs typeface="Times New Roman"/>
                <a:sym typeface="Times New Roman"/>
              </a:rPr>
              <a:t>HTML Description Lists</a:t>
            </a:r>
            <a:endParaRPr sz="2200" b="1"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HTML also supports description lists. A description list is a list of terms, with a description of each term. The &lt;dl&gt; tag defines the description list, the &lt;dt&gt; tag defines the term (name), and the &lt;dd&gt; tag describes each term:</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Example</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&lt;dl&gt;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  &lt;dt&gt;Coffee&lt;/dt&gt;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  &lt;dd&gt;- black hot drink&lt;/dd&gt;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  &lt;dt&gt;Milk&lt;/dt&gt;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  &lt;dd&gt;- white cold drink&lt;/dd&gt;</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80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&lt;/dl&gt;</a:t>
            </a:r>
            <a:endParaRPr sz="2200" b="0" i="0" u="none" strike="noStrike" cap="none">
              <a:solidFill>
                <a:schemeClr val="dk1"/>
              </a:solidFill>
              <a:highlight>
                <a:srgbClr val="FFFFFF"/>
              </a:highlight>
              <a:latin typeface="Times New Roman"/>
              <a:ea typeface="Times New Roman"/>
              <a:cs typeface="Times New Roman"/>
              <a:sym typeface="Times New Roman"/>
            </a:endParaRPr>
          </a:p>
        </p:txBody>
      </p:sp>
      <p:sp>
        <p:nvSpPr>
          <p:cNvPr id="413" name="Google Shape;413;g2f0a8e78ce1_0_68"/>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g2f0a8e78ce1_0_73"/>
          <p:cNvSpPr txBox="1"/>
          <p:nvPr/>
        </p:nvSpPr>
        <p:spPr>
          <a:xfrm>
            <a:off x="152400" y="1219200"/>
            <a:ext cx="11884800" cy="995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800"/>
              </a:spcBef>
              <a:spcAft>
                <a:spcPts val="0"/>
              </a:spcAft>
              <a:buClr>
                <a:srgbClr val="000000"/>
              </a:buClr>
              <a:buSzPts val="2200"/>
              <a:buFont typeface="Arial"/>
              <a:buNone/>
            </a:pPr>
            <a:r>
              <a:rPr lang="en-IN" sz="2200" b="1" i="0" u="none" strike="noStrike" cap="none">
                <a:solidFill>
                  <a:schemeClr val="dk1"/>
                </a:solidFill>
                <a:highlight>
                  <a:srgbClr val="FFFFFF"/>
                </a:highlight>
                <a:latin typeface="Times New Roman"/>
                <a:ea typeface="Times New Roman"/>
                <a:cs typeface="Times New Roman"/>
                <a:sym typeface="Times New Roman"/>
              </a:rPr>
              <a:t>HTML List Tags</a:t>
            </a:r>
            <a:endParaRPr sz="2400" b="0" i="0" u="none" strike="noStrike" cap="none">
              <a:solidFill>
                <a:schemeClr val="dk1"/>
              </a:solidFill>
              <a:highlight>
                <a:srgbClr val="FFFFFF"/>
              </a:highlight>
              <a:latin typeface="Arial"/>
              <a:ea typeface="Arial"/>
              <a:cs typeface="Arial"/>
              <a:sym typeface="Arial"/>
            </a:endParaRPr>
          </a:p>
          <a:p>
            <a:pPr marL="0" marR="0" lvl="0" indent="0" algn="l" rtl="0">
              <a:lnSpc>
                <a:spcPct val="100000"/>
              </a:lnSpc>
              <a:spcBef>
                <a:spcPts val="800"/>
              </a:spcBef>
              <a:spcAft>
                <a:spcPts val="800"/>
              </a:spcAft>
              <a:buClr>
                <a:srgbClr val="000000"/>
              </a:buClr>
              <a:buSzPts val="2400"/>
              <a:buFont typeface="Arial"/>
              <a:buNone/>
            </a:pPr>
            <a:endParaRPr sz="2400" b="0" i="0" u="none" strike="noStrike" cap="none">
              <a:solidFill>
                <a:schemeClr val="dk1"/>
              </a:solidFill>
              <a:highlight>
                <a:srgbClr val="FFFFFF"/>
              </a:highlight>
              <a:latin typeface="Arial"/>
              <a:ea typeface="Arial"/>
              <a:cs typeface="Arial"/>
              <a:sym typeface="Arial"/>
            </a:endParaRPr>
          </a:p>
        </p:txBody>
      </p:sp>
      <p:sp>
        <p:nvSpPr>
          <p:cNvPr id="419" name="Google Shape;419;g2f0a8e78ce1_0_73"/>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pic>
        <p:nvPicPr>
          <p:cNvPr id="420" name="Google Shape;420;g2f0a8e78ce1_0_73"/>
          <p:cNvPicPr preferRelativeResize="0"/>
          <p:nvPr/>
        </p:nvPicPr>
        <p:blipFill rotWithShape="1">
          <a:blip r:embed="rId3">
            <a:alphaModFix/>
          </a:blip>
          <a:srcRect/>
          <a:stretch/>
        </p:blipFill>
        <p:spPr>
          <a:xfrm>
            <a:off x="1600200" y="1909800"/>
            <a:ext cx="8051876" cy="3611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2f0a8e78ce1_0_81"/>
          <p:cNvSpPr txBox="1"/>
          <p:nvPr/>
        </p:nvSpPr>
        <p:spPr>
          <a:xfrm>
            <a:off x="152400" y="1219200"/>
            <a:ext cx="11884800" cy="995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800"/>
              </a:spcBef>
              <a:spcAft>
                <a:spcPts val="0"/>
              </a:spcAft>
              <a:buClr>
                <a:srgbClr val="000000"/>
              </a:buClr>
              <a:buSzPts val="2200"/>
              <a:buFont typeface="Arial"/>
              <a:buNone/>
            </a:pPr>
            <a:r>
              <a:rPr lang="en-IN" sz="2200" b="1" i="0" u="none" strike="noStrike" cap="none">
                <a:solidFill>
                  <a:schemeClr val="dk1"/>
                </a:solidFill>
                <a:highlight>
                  <a:srgbClr val="FFFFFF"/>
                </a:highlight>
                <a:latin typeface="Times New Roman"/>
                <a:ea typeface="Times New Roman"/>
                <a:cs typeface="Times New Roman"/>
                <a:sym typeface="Times New Roman"/>
              </a:rPr>
              <a:t>HTML List Tags</a:t>
            </a:r>
            <a:endParaRPr sz="2400" b="0" i="0" u="none" strike="noStrike" cap="none">
              <a:solidFill>
                <a:schemeClr val="dk1"/>
              </a:solidFill>
              <a:highlight>
                <a:srgbClr val="FFFFFF"/>
              </a:highlight>
              <a:latin typeface="Arial"/>
              <a:ea typeface="Arial"/>
              <a:cs typeface="Arial"/>
              <a:sym typeface="Arial"/>
            </a:endParaRPr>
          </a:p>
          <a:p>
            <a:pPr marL="0" marR="0" lvl="0" indent="0" algn="l" rtl="0">
              <a:lnSpc>
                <a:spcPct val="100000"/>
              </a:lnSpc>
              <a:spcBef>
                <a:spcPts val="800"/>
              </a:spcBef>
              <a:spcAft>
                <a:spcPts val="800"/>
              </a:spcAft>
              <a:buClr>
                <a:srgbClr val="000000"/>
              </a:buClr>
              <a:buSzPts val="2400"/>
              <a:buFont typeface="Arial"/>
              <a:buNone/>
            </a:pPr>
            <a:endParaRPr sz="2400" b="0" i="0" u="none" strike="noStrike" cap="none">
              <a:solidFill>
                <a:schemeClr val="dk1"/>
              </a:solidFill>
              <a:highlight>
                <a:srgbClr val="FFFFFF"/>
              </a:highlight>
              <a:latin typeface="Arial"/>
              <a:ea typeface="Arial"/>
              <a:cs typeface="Arial"/>
              <a:sym typeface="Arial"/>
            </a:endParaRPr>
          </a:p>
        </p:txBody>
      </p:sp>
      <p:sp>
        <p:nvSpPr>
          <p:cNvPr id="426" name="Google Shape;426;g2f0a8e78ce1_0_81"/>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pic>
        <p:nvPicPr>
          <p:cNvPr id="427" name="Google Shape;427;g2f0a8e78ce1_0_81"/>
          <p:cNvPicPr preferRelativeResize="0"/>
          <p:nvPr/>
        </p:nvPicPr>
        <p:blipFill rotWithShape="1">
          <a:blip r:embed="rId3">
            <a:alphaModFix/>
          </a:blip>
          <a:srcRect/>
          <a:stretch/>
        </p:blipFill>
        <p:spPr>
          <a:xfrm>
            <a:off x="1600200" y="1909800"/>
            <a:ext cx="8051876" cy="3611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2f0a8e78ce1_0_87"/>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
        <p:nvSpPr>
          <p:cNvPr id="433" name="Google Shape;433;g2f0a8e78ce1_0_87"/>
          <p:cNvSpPr txBox="1"/>
          <p:nvPr/>
        </p:nvSpPr>
        <p:spPr>
          <a:xfrm>
            <a:off x="152400" y="1219200"/>
            <a:ext cx="11884800" cy="140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800"/>
              </a:spcBef>
              <a:spcAft>
                <a:spcPts val="0"/>
              </a:spcAft>
              <a:buClr>
                <a:srgbClr val="000000"/>
              </a:buClr>
              <a:buSzPts val="2200"/>
              <a:buFont typeface="Arial"/>
              <a:buNone/>
            </a:pPr>
            <a:r>
              <a:rPr lang="en-IN" sz="2200" b="1" i="0" u="none" strike="noStrike" cap="none">
                <a:solidFill>
                  <a:schemeClr val="dk1"/>
                </a:solidFill>
                <a:highlight>
                  <a:srgbClr val="FFFFFF"/>
                </a:highlight>
                <a:latin typeface="Times New Roman"/>
                <a:ea typeface="Times New Roman"/>
                <a:cs typeface="Times New Roman"/>
                <a:sym typeface="Times New Roman"/>
              </a:rPr>
              <a:t>HTML Tables: </a:t>
            </a:r>
            <a:endParaRPr sz="2200" b="1"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0"/>
              </a:spcAft>
              <a:buClr>
                <a:srgbClr val="000000"/>
              </a:buClr>
              <a:buSzPts val="2200"/>
              <a:buFont typeface="Arial"/>
              <a:buNone/>
            </a:pPr>
            <a:r>
              <a:rPr lang="en-IN" sz="2200" b="0" i="0" u="none" strike="noStrike" cap="none">
                <a:solidFill>
                  <a:schemeClr val="dk1"/>
                </a:solidFill>
                <a:highlight>
                  <a:srgbClr val="FFFFFF"/>
                </a:highlight>
                <a:latin typeface="Times New Roman"/>
                <a:ea typeface="Times New Roman"/>
                <a:cs typeface="Times New Roman"/>
                <a:sym typeface="Times New Roman"/>
              </a:rPr>
              <a:t>HTML tables allow web developers to arrange data into rows and columns.</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800"/>
              </a:spcBef>
              <a:spcAft>
                <a:spcPts val="800"/>
              </a:spcAft>
              <a:buClr>
                <a:srgbClr val="000000"/>
              </a:buClr>
              <a:buSzPts val="2200"/>
              <a:buFont typeface="Arial"/>
              <a:buNone/>
            </a:pPr>
            <a:endParaRPr sz="2200" b="0" i="0" u="none" strike="noStrike" cap="none">
              <a:solidFill>
                <a:schemeClr val="dk1"/>
              </a:solidFill>
              <a:highlight>
                <a:srgbClr val="FFFFFF"/>
              </a:highlight>
              <a:latin typeface="Times New Roman"/>
              <a:ea typeface="Times New Roman"/>
              <a:cs typeface="Times New Roman"/>
              <a:sym typeface="Times New Roman"/>
            </a:endParaRPr>
          </a:p>
        </p:txBody>
      </p:sp>
      <p:pic>
        <p:nvPicPr>
          <p:cNvPr id="434" name="Google Shape;434;g2f0a8e78ce1_0_87"/>
          <p:cNvPicPr preferRelativeResize="0"/>
          <p:nvPr/>
        </p:nvPicPr>
        <p:blipFill rotWithShape="1">
          <a:blip r:embed="rId3">
            <a:alphaModFix/>
          </a:blip>
          <a:srcRect/>
          <a:stretch/>
        </p:blipFill>
        <p:spPr>
          <a:xfrm>
            <a:off x="2438400" y="2167800"/>
            <a:ext cx="5991225" cy="38290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2f0a8e78ce1_0_103"/>
          <p:cNvSpPr txBox="1"/>
          <p:nvPr/>
        </p:nvSpPr>
        <p:spPr>
          <a:xfrm>
            <a:off x="152400" y="1024100"/>
            <a:ext cx="11884800" cy="485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800"/>
              </a:spcBef>
              <a:spcAft>
                <a:spcPts val="0"/>
              </a:spcAft>
              <a:buClr>
                <a:srgbClr val="000000"/>
              </a:buClr>
              <a:buSzPts val="2200"/>
              <a:buFont typeface="Arial"/>
              <a:buNone/>
            </a:pPr>
            <a:r>
              <a:rPr lang="en-IN" sz="2200" b="1" i="0" u="none" strike="noStrike" cap="none">
                <a:solidFill>
                  <a:schemeClr val="dk1"/>
                </a:solidFill>
                <a:highlight>
                  <a:srgbClr val="FFFFFF"/>
                </a:highlight>
                <a:latin typeface="Times New Roman"/>
                <a:ea typeface="Times New Roman"/>
                <a:cs typeface="Times New Roman"/>
                <a:sym typeface="Times New Roman"/>
              </a:rPr>
              <a:t>HTML Table:</a:t>
            </a:r>
            <a:endParaRPr sz="2200" b="1"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800"/>
              </a:spcBef>
              <a:spcAft>
                <a:spcPts val="0"/>
              </a:spcAft>
              <a:buClr>
                <a:schemeClr val="dk1"/>
              </a:buClr>
              <a:buSzPts val="2200"/>
              <a:buFont typeface="Times New Roman"/>
              <a:buChar char="●"/>
            </a:pPr>
            <a:r>
              <a:rPr lang="en-IN" sz="2200" b="0" i="0" u="none" strike="noStrike" cap="none">
                <a:solidFill>
                  <a:schemeClr val="dk1"/>
                </a:solidFill>
                <a:highlight>
                  <a:srgbClr val="FFFFFF"/>
                </a:highlight>
                <a:latin typeface="Times New Roman"/>
                <a:ea typeface="Times New Roman"/>
                <a:cs typeface="Times New Roman"/>
                <a:sym typeface="Times New Roman"/>
              </a:rPr>
              <a:t>Each Table Cell is defined by a &lt;td&gt; and a &lt;/td&gt; tag. td stands for table data. Everything between &lt;td&gt; and &lt;/td&gt; are the content of the table cell. </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chemeClr val="dk1"/>
              </a:buClr>
              <a:buSzPts val="2200"/>
              <a:buFont typeface="Times New Roman"/>
              <a:buChar char="●"/>
            </a:pPr>
            <a:r>
              <a:rPr lang="en-IN" sz="2200" b="0" i="0" u="none" strike="noStrike" cap="none">
                <a:solidFill>
                  <a:schemeClr val="dk1"/>
                </a:solidFill>
                <a:highlight>
                  <a:srgbClr val="FFFFFF"/>
                </a:highlight>
                <a:latin typeface="Times New Roman"/>
                <a:ea typeface="Times New Roman"/>
                <a:cs typeface="Times New Roman"/>
                <a:sym typeface="Times New Roman"/>
              </a:rPr>
              <a:t>Note: A table cell can contain all sorts of HTML elements: text, images, lists, links, other tables, etc.</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chemeClr val="dk1"/>
              </a:buClr>
              <a:buSzPts val="2200"/>
              <a:buFont typeface="Times New Roman"/>
              <a:buChar char="●"/>
            </a:pPr>
            <a:r>
              <a:rPr lang="en-IN" sz="2200" b="0" i="0" u="none" strike="noStrike" cap="none">
                <a:solidFill>
                  <a:schemeClr val="dk1"/>
                </a:solidFill>
                <a:highlight>
                  <a:srgbClr val="FFFFFF"/>
                </a:highlight>
                <a:latin typeface="Times New Roman"/>
                <a:ea typeface="Times New Roman"/>
                <a:cs typeface="Times New Roman"/>
                <a:sym typeface="Times New Roman"/>
              </a:rPr>
              <a:t>Table Rows : Each table row starts with a &lt;tr&gt; and ends with a &lt;/tr&gt; tag.</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chemeClr val="dk1"/>
              </a:buClr>
              <a:buSzPts val="2200"/>
              <a:buFont typeface="Times New Roman"/>
              <a:buChar char="●"/>
            </a:pPr>
            <a:r>
              <a:rPr lang="en-IN" sz="2200" b="0" i="0" u="none" strike="noStrike" cap="none">
                <a:solidFill>
                  <a:schemeClr val="dk1"/>
                </a:solidFill>
                <a:highlight>
                  <a:srgbClr val="FFFFFF"/>
                </a:highlight>
                <a:latin typeface="Times New Roman"/>
                <a:ea typeface="Times New Roman"/>
                <a:cs typeface="Times New Roman"/>
                <a:sym typeface="Times New Roman"/>
              </a:rPr>
              <a:t>tr stands for table row.</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chemeClr val="dk1"/>
              </a:buClr>
              <a:buSzPts val="2200"/>
              <a:buFont typeface="Times New Roman"/>
              <a:buChar char="●"/>
            </a:pPr>
            <a:r>
              <a:rPr lang="en-IN" sz="2200" b="0" i="0" u="none" strike="noStrike" cap="none">
                <a:solidFill>
                  <a:schemeClr val="dk1"/>
                </a:solidFill>
                <a:highlight>
                  <a:srgbClr val="FFFFFF"/>
                </a:highlight>
                <a:latin typeface="Times New Roman"/>
                <a:ea typeface="Times New Roman"/>
                <a:cs typeface="Times New Roman"/>
                <a:sym typeface="Times New Roman"/>
              </a:rPr>
              <a:t>Table Headers</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chemeClr val="dk1"/>
              </a:buClr>
              <a:buSzPts val="2200"/>
              <a:buFont typeface="Times New Roman"/>
              <a:buChar char="●"/>
            </a:pPr>
            <a:r>
              <a:rPr lang="en-IN" sz="2200" b="0" i="0" u="none" strike="noStrike" cap="none">
                <a:solidFill>
                  <a:schemeClr val="dk1"/>
                </a:solidFill>
                <a:highlight>
                  <a:srgbClr val="FFFFFF"/>
                </a:highlight>
                <a:latin typeface="Times New Roman"/>
                <a:ea typeface="Times New Roman"/>
                <a:cs typeface="Times New Roman"/>
                <a:sym typeface="Times New Roman"/>
              </a:rPr>
              <a:t>Sometimes you want your cells to be table header cells. In those cases use the &lt;th&gt; tag instead of the &lt;td&gt; tag:</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chemeClr val="dk1"/>
              </a:buClr>
              <a:buSzPts val="2200"/>
              <a:buFont typeface="Times New Roman"/>
              <a:buChar char="●"/>
            </a:pPr>
            <a:r>
              <a:rPr lang="en-IN" sz="2200" b="0" i="0" u="none" strike="noStrike" cap="none">
                <a:solidFill>
                  <a:schemeClr val="dk1"/>
                </a:solidFill>
                <a:highlight>
                  <a:srgbClr val="FFFFFF"/>
                </a:highlight>
                <a:latin typeface="Times New Roman"/>
                <a:ea typeface="Times New Roman"/>
                <a:cs typeface="Times New Roman"/>
                <a:sym typeface="Times New Roman"/>
              </a:rPr>
              <a:t>th stands for table header. By default, the text in &lt;th&gt; elements are bold and centered, but you can change that with CSS.</a:t>
            </a:r>
            <a:endParaRPr sz="2200" b="0" i="0" u="none" strike="noStrike" cap="none">
              <a:solidFill>
                <a:schemeClr val="dk1"/>
              </a:solidFill>
              <a:highlight>
                <a:srgbClr val="FFFFFF"/>
              </a:highlight>
              <a:latin typeface="Times New Roman"/>
              <a:ea typeface="Times New Roman"/>
              <a:cs typeface="Times New Roman"/>
              <a:sym typeface="Times New Roman"/>
            </a:endParaRPr>
          </a:p>
        </p:txBody>
      </p:sp>
      <p:sp>
        <p:nvSpPr>
          <p:cNvPr id="440" name="Google Shape;440;g2f0a8e78ce1_0_103"/>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2f0a8e78ce1_0_117"/>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
        <p:nvSpPr>
          <p:cNvPr id="446" name="Google Shape;446;g2f0a8e78ce1_0_117"/>
          <p:cNvSpPr txBox="1"/>
          <p:nvPr/>
        </p:nvSpPr>
        <p:spPr>
          <a:xfrm>
            <a:off x="152400" y="1024100"/>
            <a:ext cx="11884800" cy="1404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800"/>
              </a:spcBef>
              <a:spcAft>
                <a:spcPts val="0"/>
              </a:spcAft>
              <a:buClr>
                <a:srgbClr val="000000"/>
              </a:buClr>
              <a:buSzPts val="2200"/>
              <a:buFont typeface="Arial"/>
              <a:buNone/>
            </a:pPr>
            <a:r>
              <a:rPr lang="en-IN" sz="2200" b="1" i="0" u="none" strike="noStrike" cap="none">
                <a:solidFill>
                  <a:schemeClr val="dk1"/>
                </a:solidFill>
                <a:highlight>
                  <a:srgbClr val="FFFFFF"/>
                </a:highlight>
                <a:latin typeface="Times New Roman"/>
                <a:ea typeface="Times New Roman"/>
                <a:cs typeface="Times New Roman"/>
                <a:sym typeface="Times New Roman"/>
              </a:rPr>
              <a:t>HTML Forms</a:t>
            </a:r>
            <a:endParaRPr sz="3150" b="0" i="0" u="none" strike="noStrike" cap="none">
              <a:solidFill>
                <a:schemeClr val="dk1"/>
              </a:solidFill>
              <a:highlight>
                <a:srgbClr val="FFFFFF"/>
              </a:highlight>
              <a:latin typeface="Arial"/>
              <a:ea typeface="Arial"/>
              <a:cs typeface="Arial"/>
              <a:sym typeface="Arial"/>
            </a:endParaRPr>
          </a:p>
          <a:p>
            <a:pPr marL="457200" marR="0" lvl="0" indent="-368300" algn="l" rtl="0">
              <a:lnSpc>
                <a:spcPct val="115000"/>
              </a:lnSpc>
              <a:spcBef>
                <a:spcPts val="800"/>
              </a:spcBef>
              <a:spcAft>
                <a:spcPts val="0"/>
              </a:spcAft>
              <a:buClr>
                <a:schemeClr val="dk1"/>
              </a:buClr>
              <a:buSzPts val="2200"/>
              <a:buFont typeface="Times New Roman"/>
              <a:buChar char="●"/>
            </a:pPr>
            <a:r>
              <a:rPr lang="en-IN" sz="2200" b="0" i="0" u="none" strike="noStrike" cap="none">
                <a:solidFill>
                  <a:schemeClr val="dk1"/>
                </a:solidFill>
                <a:highlight>
                  <a:srgbClr val="FFFFFF"/>
                </a:highlight>
                <a:latin typeface="Times New Roman"/>
                <a:ea typeface="Times New Roman"/>
                <a:cs typeface="Times New Roman"/>
                <a:sym typeface="Times New Roman"/>
              </a:rPr>
              <a:t>An HTML form is used to collect user input. The user input is most often sent to a server for processing.</a:t>
            </a:r>
            <a:endParaRPr sz="2200" b="0" i="0" u="none" strike="noStrike" cap="none">
              <a:solidFill>
                <a:schemeClr val="dk1"/>
              </a:solidFill>
              <a:highlight>
                <a:srgbClr val="FFFFFF"/>
              </a:highlight>
              <a:latin typeface="Times New Roman"/>
              <a:ea typeface="Times New Roman"/>
              <a:cs typeface="Times New Roman"/>
              <a:sym typeface="Times New Roman"/>
            </a:endParaRPr>
          </a:p>
        </p:txBody>
      </p:sp>
      <p:pic>
        <p:nvPicPr>
          <p:cNvPr id="447" name="Google Shape;447;g2f0a8e78ce1_0_117"/>
          <p:cNvPicPr preferRelativeResize="0"/>
          <p:nvPr/>
        </p:nvPicPr>
        <p:blipFill rotWithShape="1">
          <a:blip r:embed="rId3">
            <a:alphaModFix/>
          </a:blip>
          <a:srcRect t="23010"/>
          <a:stretch/>
        </p:blipFill>
        <p:spPr>
          <a:xfrm>
            <a:off x="2438400" y="2692300"/>
            <a:ext cx="7409101" cy="31751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2f0a8e78ce1_0_125"/>
          <p:cNvSpPr txBox="1"/>
          <p:nvPr/>
        </p:nvSpPr>
        <p:spPr>
          <a:xfrm>
            <a:off x="152400" y="1024100"/>
            <a:ext cx="11884800" cy="16917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15000"/>
              </a:lnSpc>
              <a:spcBef>
                <a:spcPts val="800"/>
              </a:spcBef>
              <a:spcAft>
                <a:spcPts val="0"/>
              </a:spcAft>
              <a:buClr>
                <a:schemeClr val="dk1"/>
              </a:buClr>
              <a:buSzPts val="2200"/>
              <a:buFont typeface="Times New Roman"/>
              <a:buChar char="●"/>
            </a:pPr>
            <a:r>
              <a:rPr lang="en-IN" sz="2200" b="0" i="0" u="none" strike="noStrike" cap="none">
                <a:solidFill>
                  <a:schemeClr val="dk1"/>
                </a:solidFill>
                <a:highlight>
                  <a:srgbClr val="FFFFFF"/>
                </a:highlight>
                <a:latin typeface="Times New Roman"/>
                <a:ea typeface="Times New Roman"/>
                <a:cs typeface="Times New Roman"/>
                <a:sym typeface="Times New Roman"/>
              </a:rPr>
              <a:t>The </a:t>
            </a:r>
            <a:r>
              <a:rPr lang="en-IN" sz="2200" b="0" i="0" u="none" strike="noStrike" cap="none">
                <a:solidFill>
                  <a:srgbClr val="DC143C"/>
                </a:solidFill>
                <a:latin typeface="Times New Roman"/>
                <a:ea typeface="Times New Roman"/>
                <a:cs typeface="Times New Roman"/>
                <a:sym typeface="Times New Roman"/>
              </a:rPr>
              <a:t>&lt;form&gt;</a:t>
            </a:r>
            <a:r>
              <a:rPr lang="en-IN" sz="2200" b="0" i="0" u="none" strike="noStrike" cap="none">
                <a:solidFill>
                  <a:schemeClr val="dk1"/>
                </a:solidFill>
                <a:highlight>
                  <a:srgbClr val="FFFFFF"/>
                </a:highlight>
                <a:latin typeface="Times New Roman"/>
                <a:ea typeface="Times New Roman"/>
                <a:cs typeface="Times New Roman"/>
                <a:sym typeface="Times New Roman"/>
              </a:rPr>
              <a:t> element is a container for different types of input elements, such as: text fields, checkboxes, radio buttons, submit buttons, etc.</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chemeClr val="dk1"/>
              </a:buClr>
              <a:buSzPts val="2200"/>
              <a:buFont typeface="Times New Roman"/>
              <a:buChar char="●"/>
            </a:pPr>
            <a:r>
              <a:rPr lang="en-IN" sz="2200" b="0" i="0" u="none" strike="noStrike" cap="none">
                <a:solidFill>
                  <a:schemeClr val="dk1"/>
                </a:solidFill>
                <a:highlight>
                  <a:srgbClr val="FFFFFF"/>
                </a:highlight>
                <a:latin typeface="Times New Roman"/>
                <a:ea typeface="Times New Roman"/>
                <a:cs typeface="Times New Roman"/>
                <a:sym typeface="Times New Roman"/>
              </a:rPr>
              <a:t>The HTML &lt;input&gt; element is the most used form element. An &lt;input&gt; element can be displayed in many ways, depending on the type attribute.</a:t>
            </a:r>
            <a:endParaRPr sz="2200" b="0" i="0" u="none" strike="noStrike" cap="none">
              <a:solidFill>
                <a:schemeClr val="dk1"/>
              </a:solidFill>
              <a:highlight>
                <a:srgbClr val="FFFFFF"/>
              </a:highlight>
              <a:latin typeface="Times New Roman"/>
              <a:ea typeface="Times New Roman"/>
              <a:cs typeface="Times New Roman"/>
              <a:sym typeface="Times New Roman"/>
            </a:endParaRPr>
          </a:p>
        </p:txBody>
      </p:sp>
      <p:sp>
        <p:nvSpPr>
          <p:cNvPr id="453" name="Google Shape;453;g2f0a8e78ce1_0_125"/>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pic>
        <p:nvPicPr>
          <p:cNvPr id="454" name="Google Shape;454;g2f0a8e78ce1_0_125"/>
          <p:cNvPicPr preferRelativeResize="0"/>
          <p:nvPr/>
        </p:nvPicPr>
        <p:blipFill rotWithShape="1">
          <a:blip r:embed="rId3">
            <a:alphaModFix/>
          </a:blip>
          <a:srcRect/>
          <a:stretch/>
        </p:blipFill>
        <p:spPr>
          <a:xfrm>
            <a:off x="1981200" y="2859800"/>
            <a:ext cx="7829550" cy="2162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2f01f9b3ab8_0_18"/>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
        <p:nvSpPr>
          <p:cNvPr id="114" name="Google Shape;114;g2f01f9b3ab8_0_18"/>
          <p:cNvSpPr txBox="1"/>
          <p:nvPr/>
        </p:nvSpPr>
        <p:spPr>
          <a:xfrm>
            <a:off x="391500" y="804000"/>
            <a:ext cx="11448000" cy="40230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chemeClr val="dk1"/>
              </a:buClr>
              <a:buSzPts val="2200"/>
              <a:buFont typeface="Times New Roman"/>
              <a:buChar char="●"/>
            </a:pPr>
            <a:r>
              <a:rPr lang="en-IN" sz="2200" b="1" i="0" u="none" strike="noStrike" cap="none">
                <a:solidFill>
                  <a:schemeClr val="dk1"/>
                </a:solidFill>
                <a:latin typeface="Times New Roman"/>
                <a:ea typeface="Times New Roman"/>
                <a:cs typeface="Times New Roman"/>
                <a:sym typeface="Times New Roman"/>
              </a:rPr>
              <a:t>What is the Web?</a:t>
            </a:r>
            <a:endParaRPr sz="2200" b="1"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Web </a:t>
            </a:r>
            <a:r>
              <a:rPr lang="en-IN" sz="2100" b="0" i="0" u="none" strike="noStrike" cap="none">
                <a:solidFill>
                  <a:schemeClr val="dk1"/>
                </a:solidFill>
                <a:latin typeface="Times New Roman"/>
                <a:ea typeface="Times New Roman"/>
                <a:cs typeface="Times New Roman"/>
                <a:sym typeface="Times New Roman"/>
              </a:rPr>
              <a:t>(a.k.a. </a:t>
            </a:r>
            <a:r>
              <a:rPr lang="en-IN" sz="2100" b="1" i="0" u="none" strike="noStrike" cap="none">
                <a:solidFill>
                  <a:schemeClr val="dk1"/>
                </a:solidFill>
                <a:latin typeface="Times New Roman"/>
                <a:ea typeface="Times New Roman"/>
                <a:cs typeface="Times New Roman"/>
                <a:sym typeface="Times New Roman"/>
              </a:rPr>
              <a:t>World Wide Web(WWW)) </a:t>
            </a:r>
            <a:r>
              <a:rPr lang="en-IN" sz="2100" b="0" i="0" u="none" strike="noStrike" cap="none">
                <a:solidFill>
                  <a:schemeClr val="dk1"/>
                </a:solidFill>
                <a:latin typeface="Times New Roman"/>
                <a:ea typeface="Times New Roman"/>
                <a:cs typeface="Times New Roman"/>
                <a:sym typeface="Times New Roman"/>
              </a:rPr>
              <a:t>is a vast network of interconnected documents and resources accessed via the Internet. It enables users to view and interact with content using web browsers. </a:t>
            </a:r>
            <a:r>
              <a:rPr lang="en-IN" sz="2100" b="0" i="1" u="none" strike="noStrike" cap="none">
                <a:solidFill>
                  <a:schemeClr val="dk1"/>
                </a:solidFill>
                <a:latin typeface="Times New Roman"/>
                <a:ea typeface="Times New Roman"/>
                <a:cs typeface="Times New Roman"/>
                <a:sym typeface="Times New Roman"/>
              </a:rPr>
              <a:t>The </a:t>
            </a:r>
            <a:r>
              <a:rPr lang="en-IN" sz="2100" b="1" i="1" u="none" strike="noStrike" cap="none">
                <a:solidFill>
                  <a:schemeClr val="dk1"/>
                </a:solidFill>
                <a:latin typeface="Times New Roman"/>
                <a:ea typeface="Times New Roman"/>
                <a:cs typeface="Times New Roman"/>
                <a:sym typeface="Times New Roman"/>
              </a:rPr>
              <a:t>Web </a:t>
            </a:r>
            <a:r>
              <a:rPr lang="en-IN" sz="2100" b="0" i="1" u="none" strike="noStrike" cap="none">
                <a:solidFill>
                  <a:schemeClr val="dk1"/>
                </a:solidFill>
                <a:latin typeface="Times New Roman"/>
                <a:ea typeface="Times New Roman"/>
                <a:cs typeface="Times New Roman"/>
                <a:sym typeface="Times New Roman"/>
              </a:rPr>
              <a:t>is distinct from the Internet, which is the underlying infrastructure of interconnected networks that supports various services, including the Web.</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The Web (short for World Wide Web) is a Hypertext based global information system that was originally developed at the European Laboratory for Particle Physics in Geneva, where all documents and resources are formatted using </a:t>
            </a:r>
            <a:r>
              <a:rPr lang="en-IN" sz="2100" b="0" i="0" u="none" strike="noStrike" cap="none">
                <a:solidFill>
                  <a:schemeClr val="dk1"/>
                </a:solidFill>
                <a:highlight>
                  <a:schemeClr val="accent4"/>
                </a:highlight>
                <a:latin typeface="Times New Roman"/>
                <a:ea typeface="Times New Roman"/>
                <a:cs typeface="Times New Roman"/>
                <a:sym typeface="Times New Roman"/>
              </a:rPr>
              <a:t>Hypertext Markup Language (HTML). </a:t>
            </a:r>
            <a:endParaRPr sz="2100" b="0" i="0" u="none" strike="noStrike" cap="none">
              <a:solidFill>
                <a:schemeClr val="dk1"/>
              </a:solidFill>
              <a:highlight>
                <a:schemeClr val="accent4"/>
              </a:highlight>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100"/>
              <a:buFont typeface="Arial"/>
              <a:buNone/>
            </a:pPr>
            <a:r>
              <a:rPr lang="en-IN" sz="2100" b="0" i="0" u="none" strike="noStrike" cap="none">
                <a:solidFill>
                  <a:schemeClr val="dk1"/>
                </a:solidFill>
                <a:latin typeface="Times New Roman"/>
                <a:ea typeface="Times New Roman"/>
                <a:cs typeface="Times New Roman"/>
                <a:sym typeface="Times New Roman"/>
              </a:rPr>
              <a:t>HTML and HTTP, makes it easy to find and view data and documents stored on computers connected to the Internet. HTML creates the links (“hyperlinks”) that enable the user to move among many Web documents with the click of a mouse.</a:t>
            </a:r>
            <a:endParaRPr sz="21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100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2f0a8e78ce1_0_137"/>
          <p:cNvSpPr txBox="1"/>
          <p:nvPr/>
        </p:nvSpPr>
        <p:spPr>
          <a:xfrm>
            <a:off x="152400" y="1024100"/>
            <a:ext cx="11884800" cy="16917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15000"/>
              </a:lnSpc>
              <a:spcBef>
                <a:spcPts val="800"/>
              </a:spcBef>
              <a:spcAft>
                <a:spcPts val="0"/>
              </a:spcAft>
              <a:buClr>
                <a:schemeClr val="dk1"/>
              </a:buClr>
              <a:buSzPts val="2200"/>
              <a:buFont typeface="Times New Roman"/>
              <a:buChar char="●"/>
            </a:pPr>
            <a:r>
              <a:rPr lang="en-IN" sz="2200" b="0" i="0" u="none" strike="noStrike" cap="none">
                <a:solidFill>
                  <a:schemeClr val="dk1"/>
                </a:solidFill>
                <a:highlight>
                  <a:srgbClr val="FFFFFF"/>
                </a:highlight>
                <a:latin typeface="Times New Roman"/>
                <a:ea typeface="Times New Roman"/>
                <a:cs typeface="Times New Roman"/>
                <a:sym typeface="Times New Roman"/>
              </a:rPr>
              <a:t>The </a:t>
            </a:r>
            <a:r>
              <a:rPr lang="en-IN" sz="2200" b="0" i="0" u="none" strike="noStrike" cap="none">
                <a:solidFill>
                  <a:srgbClr val="DC143C"/>
                </a:solidFill>
                <a:latin typeface="Times New Roman"/>
                <a:ea typeface="Times New Roman"/>
                <a:cs typeface="Times New Roman"/>
                <a:sym typeface="Times New Roman"/>
              </a:rPr>
              <a:t>&lt;form&gt;</a:t>
            </a:r>
            <a:r>
              <a:rPr lang="en-IN" sz="2200" b="0" i="0" u="none" strike="noStrike" cap="none">
                <a:solidFill>
                  <a:schemeClr val="dk1"/>
                </a:solidFill>
                <a:highlight>
                  <a:srgbClr val="FFFFFF"/>
                </a:highlight>
                <a:latin typeface="Times New Roman"/>
                <a:ea typeface="Times New Roman"/>
                <a:cs typeface="Times New Roman"/>
                <a:sym typeface="Times New Roman"/>
              </a:rPr>
              <a:t> element is a container for different types of input elements, such as: text fields, checkboxes, radio buttons, submit buttons, etc.</a:t>
            </a:r>
            <a:endParaRPr sz="22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8300" algn="l" rtl="0">
              <a:lnSpc>
                <a:spcPct val="115000"/>
              </a:lnSpc>
              <a:spcBef>
                <a:spcPts val="0"/>
              </a:spcBef>
              <a:spcAft>
                <a:spcPts val="0"/>
              </a:spcAft>
              <a:buClr>
                <a:schemeClr val="dk1"/>
              </a:buClr>
              <a:buSzPts val="2200"/>
              <a:buFont typeface="Times New Roman"/>
              <a:buChar char="●"/>
            </a:pPr>
            <a:r>
              <a:rPr lang="en-IN" sz="2200" b="0" i="0" u="none" strike="noStrike" cap="none">
                <a:solidFill>
                  <a:schemeClr val="dk1"/>
                </a:solidFill>
                <a:highlight>
                  <a:srgbClr val="FFFFFF"/>
                </a:highlight>
                <a:latin typeface="Times New Roman"/>
                <a:ea typeface="Times New Roman"/>
                <a:cs typeface="Times New Roman"/>
                <a:sym typeface="Times New Roman"/>
              </a:rPr>
              <a:t>The HTML &lt;input&gt; element is the most used form element. An &lt;input&gt; element can be displayed in many ways, depending on the type attribute.</a:t>
            </a:r>
            <a:endParaRPr sz="2200" b="0" i="0" u="none" strike="noStrike" cap="none">
              <a:solidFill>
                <a:schemeClr val="dk1"/>
              </a:solidFill>
              <a:highlight>
                <a:srgbClr val="FFFFFF"/>
              </a:highlight>
              <a:latin typeface="Times New Roman"/>
              <a:ea typeface="Times New Roman"/>
              <a:cs typeface="Times New Roman"/>
              <a:sym typeface="Times New Roman"/>
            </a:endParaRPr>
          </a:p>
        </p:txBody>
      </p:sp>
      <p:sp>
        <p:nvSpPr>
          <p:cNvPr id="460" name="Google Shape;460;g2f0a8e78ce1_0_137"/>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pic>
        <p:nvPicPr>
          <p:cNvPr id="461" name="Google Shape;461;g2f0a8e78ce1_0_137"/>
          <p:cNvPicPr preferRelativeResize="0"/>
          <p:nvPr/>
        </p:nvPicPr>
        <p:blipFill rotWithShape="1">
          <a:blip r:embed="rId3">
            <a:alphaModFix/>
          </a:blip>
          <a:srcRect/>
          <a:stretch/>
        </p:blipFill>
        <p:spPr>
          <a:xfrm>
            <a:off x="1981200" y="2859800"/>
            <a:ext cx="7829550" cy="21621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2f0a8e78ce1_0_143"/>
          <p:cNvSpPr/>
          <p:nvPr/>
        </p:nvSpPr>
        <p:spPr>
          <a:xfrm>
            <a:off x="3105509" y="511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
        <p:nvSpPr>
          <p:cNvPr id="467" name="Google Shape;467;g2f0a8e78ce1_0_143"/>
          <p:cNvSpPr txBox="1"/>
          <p:nvPr/>
        </p:nvSpPr>
        <p:spPr>
          <a:xfrm>
            <a:off x="152400" y="643100"/>
            <a:ext cx="11884800" cy="6083700"/>
          </a:xfrm>
          <a:prstGeom prst="rect">
            <a:avLst/>
          </a:prstGeom>
          <a:noFill/>
          <a:ln>
            <a:noFill/>
          </a:ln>
        </p:spPr>
        <p:txBody>
          <a:bodyPr spcFirstLastPara="1" wrap="square" lIns="91425" tIns="91425" rIns="91425" bIns="91425" anchor="t" anchorCtr="0">
            <a:spAutoFit/>
          </a:bodyPr>
          <a:lstStyle/>
          <a:p>
            <a:pPr marL="457200" marR="0" lvl="0" indent="-361950" algn="l" rtl="0">
              <a:lnSpc>
                <a:spcPct val="115000"/>
              </a:lnSpc>
              <a:spcBef>
                <a:spcPts val="800"/>
              </a:spcBef>
              <a:spcAft>
                <a:spcPts val="0"/>
              </a:spcAft>
              <a:buClr>
                <a:schemeClr val="dk1"/>
              </a:buClr>
              <a:buSzPts val="2100"/>
              <a:buFont typeface="Times New Roman"/>
              <a:buChar char="●"/>
            </a:pPr>
            <a:r>
              <a:rPr lang="en-IN" sz="2100" b="0" i="0" u="none" strike="noStrike" cap="none">
                <a:solidFill>
                  <a:schemeClr val="dk1"/>
                </a:solidFill>
                <a:highlight>
                  <a:srgbClr val="FFFFFF"/>
                </a:highlight>
                <a:latin typeface="Times New Roman"/>
                <a:ea typeface="Times New Roman"/>
                <a:cs typeface="Times New Roman"/>
                <a:sym typeface="Times New Roman"/>
              </a:rPr>
              <a:t>The &lt;label&gt; tag defines a label for many form elements. The &lt;label&gt; element is useful for screen-reader users, because the screen-reader will read out loud the label when the user focuses on the input element.  </a:t>
            </a:r>
            <a:endParaRPr sz="21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highlight>
                  <a:srgbClr val="FFFFFF"/>
                </a:highlight>
                <a:latin typeface="Times New Roman"/>
                <a:ea typeface="Times New Roman"/>
                <a:cs typeface="Times New Roman"/>
                <a:sym typeface="Times New Roman"/>
              </a:rPr>
              <a:t>The &lt;label&gt; element also helps users who have difficulty clicking on very small regions (such as radio buttons or checkboxes) - because when the user clicks the text within the &lt;label&gt; element, it toggles the radio button/checkbox.  The for attribute of the &lt;label&gt; tag should be equal to the id attribute of the &lt;input&gt; element to bind them together.</a:t>
            </a:r>
            <a:endParaRPr sz="21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highlight>
                  <a:srgbClr val="FFFFFF"/>
                </a:highlight>
                <a:latin typeface="Times New Roman"/>
                <a:ea typeface="Times New Roman"/>
                <a:cs typeface="Times New Roman"/>
                <a:sym typeface="Times New Roman"/>
              </a:rPr>
              <a:t>The &lt;input type="radio"&gt; defines a radio button. Radio buttons let a user select ONE of a limited number of choices.</a:t>
            </a:r>
            <a:endParaRPr sz="21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highlight>
                  <a:srgbClr val="FFFFFF"/>
                </a:highlight>
                <a:latin typeface="Times New Roman"/>
                <a:ea typeface="Times New Roman"/>
                <a:cs typeface="Times New Roman"/>
                <a:sym typeface="Times New Roman"/>
              </a:rPr>
              <a:t>The &lt;input type="checkbox"&gt; defines a checkbox. Checkboxes let a user select ZERO or MORE options of a limited number of choices.</a:t>
            </a:r>
            <a:endParaRPr sz="21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highlight>
                  <a:srgbClr val="FFFFFF"/>
                </a:highlight>
                <a:latin typeface="Times New Roman"/>
                <a:ea typeface="Times New Roman"/>
                <a:cs typeface="Times New Roman"/>
                <a:sym typeface="Times New Roman"/>
              </a:rPr>
              <a:t>The &lt;input type="submit"&gt; defines a button for submitting the form data to a form-handler. The form-handler is typically a file on the server with a script for processing input data. The form-handler is specified in the form's action attribute. </a:t>
            </a:r>
            <a:endParaRPr sz="21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highlight>
                  <a:srgbClr val="FFFFFF"/>
                </a:highlight>
                <a:latin typeface="Times New Roman"/>
                <a:ea typeface="Times New Roman"/>
                <a:cs typeface="Times New Roman"/>
                <a:sym typeface="Times New Roman"/>
              </a:rPr>
              <a:t>The Name Attribute for &lt;input&gt;</a:t>
            </a:r>
            <a:endParaRPr sz="21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361950" algn="l" rtl="0">
              <a:lnSpc>
                <a:spcPct val="115000"/>
              </a:lnSpc>
              <a:spcBef>
                <a:spcPts val="0"/>
              </a:spcBef>
              <a:spcAft>
                <a:spcPts val="0"/>
              </a:spcAft>
              <a:buClr>
                <a:schemeClr val="dk1"/>
              </a:buClr>
              <a:buSzPts val="2100"/>
              <a:buFont typeface="Times New Roman"/>
              <a:buChar char="●"/>
            </a:pPr>
            <a:r>
              <a:rPr lang="en-IN" sz="2100" b="0" i="0" u="none" strike="noStrike" cap="none">
                <a:solidFill>
                  <a:schemeClr val="dk1"/>
                </a:solidFill>
                <a:highlight>
                  <a:srgbClr val="FFFFFF"/>
                </a:highlight>
                <a:latin typeface="Times New Roman"/>
                <a:ea typeface="Times New Roman"/>
                <a:cs typeface="Times New Roman"/>
                <a:sym typeface="Times New Roman"/>
              </a:rPr>
              <a:t>Notice that each input field must have a name attribute to be submitted. If the name attribute is omitted, the value of the input field will not be sent at all.</a:t>
            </a:r>
            <a:endParaRPr sz="2100" b="0" i="0" u="none" strike="noStrike" cap="none">
              <a:solidFill>
                <a:schemeClr val="dk1"/>
              </a:solidFill>
              <a:highlight>
                <a:srgbClr val="FFFFFF"/>
              </a:highlight>
              <a:latin typeface="Verdana"/>
              <a:ea typeface="Verdana"/>
              <a:cs typeface="Verdana"/>
              <a:sym typeface="Verdan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g2f0a8e78ce1_0_154"/>
          <p:cNvPicPr preferRelativeResize="0"/>
          <p:nvPr/>
        </p:nvPicPr>
        <p:blipFill rotWithShape="1">
          <a:blip r:embed="rId3">
            <a:alphaModFix/>
          </a:blip>
          <a:srcRect/>
          <a:stretch/>
        </p:blipFill>
        <p:spPr>
          <a:xfrm>
            <a:off x="2342249" y="152400"/>
            <a:ext cx="6727950" cy="6553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g2f02cb8422c_0_6"/>
          <p:cNvPicPr preferRelativeResize="0"/>
          <p:nvPr/>
        </p:nvPicPr>
        <p:blipFill rotWithShape="1">
          <a:blip r:embed="rId3">
            <a:alphaModFix/>
          </a:blip>
          <a:srcRect l="16129" t="30986" r="41004" b="8052"/>
          <a:stretch/>
        </p:blipFill>
        <p:spPr>
          <a:xfrm>
            <a:off x="995051" y="0"/>
            <a:ext cx="8426149" cy="67672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f02cb8422c_0_0"/>
          <p:cNvSpPr/>
          <p:nvPr/>
        </p:nvSpPr>
        <p:spPr>
          <a:xfrm>
            <a:off x="3105509" y="4321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sp>
        <p:nvSpPr>
          <p:cNvPr id="125" name="Google Shape;125;g2f02cb8422c_0_0"/>
          <p:cNvSpPr txBox="1"/>
          <p:nvPr/>
        </p:nvSpPr>
        <p:spPr>
          <a:xfrm>
            <a:off x="228600" y="1371600"/>
            <a:ext cx="11685600" cy="5709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IN" sz="2200" b="1" i="0" u="none" strike="noStrike" cap="none">
                <a:solidFill>
                  <a:schemeClr val="dk1"/>
                </a:solidFill>
                <a:latin typeface="Times New Roman"/>
                <a:ea typeface="Times New Roman"/>
                <a:cs typeface="Times New Roman"/>
                <a:sym typeface="Times New Roman"/>
              </a:rPr>
              <a:t>HTML or Hypertext Markup Language:</a:t>
            </a:r>
            <a:r>
              <a:rPr lang="en-IN" sz="2200" b="0" i="0" u="none" strike="noStrike" cap="none">
                <a:solidFill>
                  <a:schemeClr val="dk1"/>
                </a:solidFill>
                <a:latin typeface="Times New Roman"/>
                <a:ea typeface="Times New Roman"/>
                <a:cs typeface="Times New Roman"/>
                <a:sym typeface="Times New Roman"/>
              </a:rPr>
              <a:t> is a markup language for the web that defines the structure of web pages.</a:t>
            </a:r>
            <a:endParaRPr sz="2200" b="0" i="0" u="none" strike="noStrike" cap="none">
              <a:solidFill>
                <a:schemeClr val="dk1"/>
              </a:solidFill>
              <a:latin typeface="Times New Roman"/>
              <a:ea typeface="Times New Roman"/>
              <a:cs typeface="Times New Roman"/>
              <a:sym typeface="Times New Roman"/>
            </a:endParaRPr>
          </a:p>
          <a:p>
            <a:pPr marL="1371600" marR="0" lvl="0" indent="-368300" algn="l" rtl="0">
              <a:lnSpc>
                <a:spcPct val="115000"/>
              </a:lnSpc>
              <a:spcBef>
                <a:spcPts val="1000"/>
              </a:spcBef>
              <a:spcAft>
                <a:spcPts val="0"/>
              </a:spcAft>
              <a:buClr>
                <a:schemeClr val="dk1"/>
              </a:buClr>
              <a:buSzPts val="2200"/>
              <a:buFont typeface="Times New Roman"/>
              <a:buChar char="●"/>
            </a:pPr>
            <a:r>
              <a:rPr lang="en-IN" sz="2200" b="1" i="0" u="none" strike="noStrike" cap="none">
                <a:solidFill>
                  <a:schemeClr val="dk1"/>
                </a:solidFill>
                <a:latin typeface="Times New Roman"/>
                <a:ea typeface="Times New Roman"/>
                <a:cs typeface="Times New Roman"/>
                <a:sym typeface="Times New Roman"/>
              </a:rPr>
              <a:t>Hypertext:</a:t>
            </a:r>
            <a:r>
              <a:rPr lang="en-IN" sz="2200" b="0" i="0" u="none" strike="noStrike" cap="none">
                <a:solidFill>
                  <a:schemeClr val="dk1"/>
                </a:solidFill>
                <a:latin typeface="Times New Roman"/>
                <a:ea typeface="Times New Roman"/>
                <a:cs typeface="Times New Roman"/>
                <a:sym typeface="Times New Roman"/>
              </a:rPr>
              <a:t> text (often with embeds such as images, too) that is organized in order to connect related items </a:t>
            </a:r>
            <a:endParaRPr sz="2200" b="0" i="0" u="none" strike="noStrike" cap="none">
              <a:solidFill>
                <a:schemeClr val="dk1"/>
              </a:solidFill>
              <a:latin typeface="Times New Roman"/>
              <a:ea typeface="Times New Roman"/>
              <a:cs typeface="Times New Roman"/>
              <a:sym typeface="Times New Roman"/>
            </a:endParaRPr>
          </a:p>
          <a:p>
            <a:pPr marL="1371600" marR="0" lvl="0" indent="-368300" algn="l" rtl="0">
              <a:lnSpc>
                <a:spcPct val="115000"/>
              </a:lnSpc>
              <a:spcBef>
                <a:spcPts val="0"/>
              </a:spcBef>
              <a:spcAft>
                <a:spcPts val="0"/>
              </a:spcAft>
              <a:buClr>
                <a:schemeClr val="dk1"/>
              </a:buClr>
              <a:buSzPts val="2200"/>
              <a:buFont typeface="Times New Roman"/>
              <a:buChar char="●"/>
            </a:pPr>
            <a:r>
              <a:rPr lang="en-IN" sz="2200" b="1" i="0" u="none" strike="noStrike" cap="none">
                <a:solidFill>
                  <a:schemeClr val="dk1"/>
                </a:solidFill>
                <a:latin typeface="Times New Roman"/>
                <a:ea typeface="Times New Roman"/>
                <a:cs typeface="Times New Roman"/>
                <a:sym typeface="Times New Roman"/>
              </a:rPr>
              <a:t>Markup:</a:t>
            </a:r>
            <a:r>
              <a:rPr lang="en-IN" sz="2200" b="0" i="0" u="none" strike="noStrike" cap="none">
                <a:solidFill>
                  <a:schemeClr val="dk1"/>
                </a:solidFill>
                <a:latin typeface="Times New Roman"/>
                <a:ea typeface="Times New Roman"/>
                <a:cs typeface="Times New Roman"/>
                <a:sym typeface="Times New Roman"/>
              </a:rPr>
              <a:t> a style guide for typesetting anything to be printed in hardcopy or soft copy format </a:t>
            </a:r>
            <a:endParaRPr sz="2200" b="0" i="0" u="none" strike="noStrike" cap="none">
              <a:solidFill>
                <a:schemeClr val="dk1"/>
              </a:solidFill>
              <a:latin typeface="Times New Roman"/>
              <a:ea typeface="Times New Roman"/>
              <a:cs typeface="Times New Roman"/>
              <a:sym typeface="Times New Roman"/>
            </a:endParaRPr>
          </a:p>
          <a:p>
            <a:pPr marL="1371600" marR="0" lvl="0" indent="-368300" algn="l" rtl="0">
              <a:lnSpc>
                <a:spcPct val="115000"/>
              </a:lnSpc>
              <a:spcBef>
                <a:spcPts val="0"/>
              </a:spcBef>
              <a:spcAft>
                <a:spcPts val="0"/>
              </a:spcAft>
              <a:buClr>
                <a:schemeClr val="dk1"/>
              </a:buClr>
              <a:buSzPts val="2200"/>
              <a:buFont typeface="Times New Roman"/>
              <a:buChar char="●"/>
            </a:pPr>
            <a:r>
              <a:rPr lang="en-IN" sz="2200" b="1" i="0" u="none" strike="noStrike" cap="none">
                <a:solidFill>
                  <a:schemeClr val="dk1"/>
                </a:solidFill>
                <a:latin typeface="Times New Roman"/>
                <a:ea typeface="Times New Roman"/>
                <a:cs typeface="Times New Roman"/>
                <a:sym typeface="Times New Roman"/>
              </a:rPr>
              <a:t>Language:</a:t>
            </a:r>
            <a:r>
              <a:rPr lang="en-IN" sz="2200" b="0" i="0" u="none" strike="noStrike" cap="none">
                <a:solidFill>
                  <a:schemeClr val="dk1"/>
                </a:solidFill>
                <a:latin typeface="Times New Roman"/>
                <a:ea typeface="Times New Roman"/>
                <a:cs typeface="Times New Roman"/>
                <a:sym typeface="Times New Roman"/>
              </a:rPr>
              <a:t> a language that a computer system understands and uses to interpret commands.</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200"/>
              <a:buFont typeface="Arial"/>
              <a:buNone/>
            </a:pPr>
            <a:r>
              <a:rPr lang="en-IN" sz="2200" b="0" i="0" u="none" strike="noStrike" cap="none">
                <a:solidFill>
                  <a:schemeClr val="dk1"/>
                </a:solidFill>
                <a:latin typeface="Times New Roman"/>
                <a:ea typeface="Times New Roman"/>
                <a:cs typeface="Times New Roman"/>
                <a:sym typeface="Times New Roman"/>
              </a:rPr>
              <a:t>HTML determines the structure of web pages. This structure alone is not enough to make a web page look good and interactive. So you'll use assisted technologies such as CSS and JavaScript to make your HTML beautiful and add interactivity, respectively.</a:t>
            </a: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1000"/>
              </a:spcBef>
              <a:spcAft>
                <a:spcPts val="0"/>
              </a:spcAft>
              <a:buClr>
                <a:srgbClr val="000000"/>
              </a:buClr>
              <a:buSzPts val="2200"/>
              <a:buFont typeface="Arial"/>
              <a:buNone/>
            </a:pPr>
            <a:endParaRPr sz="2200" b="0" i="0" u="none" strike="noStrike" cap="none">
              <a:solidFill>
                <a:schemeClr val="dk1"/>
              </a:solidFill>
              <a:latin typeface="Times New Roman"/>
              <a:ea typeface="Times New Roman"/>
              <a:cs typeface="Times New Roman"/>
              <a:sym typeface="Times New Roman"/>
            </a:endParaRPr>
          </a:p>
          <a:p>
            <a:pPr marL="457200" marR="0" lvl="0" indent="0" algn="l" rtl="0">
              <a:lnSpc>
                <a:spcPct val="115000"/>
              </a:lnSpc>
              <a:spcBef>
                <a:spcPts val="1000"/>
              </a:spcBef>
              <a:spcAft>
                <a:spcPts val="1000"/>
              </a:spcAft>
              <a:buClr>
                <a:srgbClr val="000000"/>
              </a:buClr>
              <a:buSzPts val="2200"/>
              <a:buFont typeface="Arial"/>
              <a:buNone/>
            </a:pPr>
            <a:endParaRPr sz="22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2f071594924_0_9"/>
          <p:cNvSpPr/>
          <p:nvPr/>
        </p:nvSpPr>
        <p:spPr>
          <a:xfrm>
            <a:off x="3105509" y="203560"/>
            <a:ext cx="5572800" cy="622200"/>
          </a:xfrm>
          <a:prstGeom prst="snip2DiagRect">
            <a:avLst>
              <a:gd name="adj1" fmla="val 0"/>
              <a:gd name="adj2" fmla="val 43005"/>
            </a:avLst>
          </a:prstGeom>
          <a:solidFill>
            <a:srgbClr val="2330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1" i="0" u="none" strike="noStrike" cap="none">
                <a:solidFill>
                  <a:srgbClr val="D7AC54"/>
                </a:solidFill>
                <a:latin typeface="Cantarell"/>
                <a:ea typeface="Cantarell"/>
                <a:cs typeface="Cantarell"/>
                <a:sym typeface="Cantarell"/>
              </a:rPr>
              <a:t>Unit 1 Web and HTML Fundamentals</a:t>
            </a:r>
            <a:endParaRPr sz="1800" b="1" i="0" u="none" strike="noStrike" cap="none">
              <a:solidFill>
                <a:srgbClr val="D7AC54"/>
              </a:solidFill>
              <a:latin typeface="Cantarell"/>
              <a:ea typeface="Cantarell"/>
              <a:cs typeface="Cantarell"/>
              <a:sym typeface="Cantarell"/>
            </a:endParaRPr>
          </a:p>
        </p:txBody>
      </p:sp>
      <p:pic>
        <p:nvPicPr>
          <p:cNvPr id="131" name="Google Shape;131;g2f071594924_0_9"/>
          <p:cNvPicPr preferRelativeResize="0"/>
          <p:nvPr/>
        </p:nvPicPr>
        <p:blipFill rotWithShape="1">
          <a:blip r:embed="rId3">
            <a:alphaModFix/>
          </a:blip>
          <a:srcRect/>
          <a:stretch/>
        </p:blipFill>
        <p:spPr>
          <a:xfrm>
            <a:off x="3307426" y="3059975"/>
            <a:ext cx="5462050" cy="3638125"/>
          </a:xfrm>
          <a:prstGeom prst="rect">
            <a:avLst/>
          </a:prstGeom>
          <a:noFill/>
          <a:ln>
            <a:noFill/>
          </a:ln>
        </p:spPr>
      </p:pic>
      <p:sp>
        <p:nvSpPr>
          <p:cNvPr id="132" name="Google Shape;132;g2f071594924_0_9"/>
          <p:cNvSpPr txBox="1"/>
          <p:nvPr/>
        </p:nvSpPr>
        <p:spPr>
          <a:xfrm>
            <a:off x="76200" y="838200"/>
            <a:ext cx="11685600" cy="3784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IN" sz="2200" b="1" i="0" u="none" strike="noStrike" cap="none">
                <a:solidFill>
                  <a:schemeClr val="dk1"/>
                </a:solidFill>
                <a:latin typeface="Times New Roman"/>
                <a:ea typeface="Times New Roman"/>
                <a:cs typeface="Times New Roman"/>
                <a:sym typeface="Times New Roman"/>
              </a:rPr>
              <a:t>Key Components of the Web:</a:t>
            </a:r>
            <a:endParaRPr sz="2200" b="1" i="0" u="none" strike="noStrike" cap="none">
              <a:solidFill>
                <a:schemeClr val="dk1"/>
              </a:solidFill>
              <a:latin typeface="Times New Roman"/>
              <a:ea typeface="Times New Roman"/>
              <a:cs typeface="Times New Roman"/>
              <a:sym typeface="Times New Roman"/>
            </a:endParaRPr>
          </a:p>
          <a:p>
            <a:pPr marL="457200" marR="0" lvl="0" indent="0" algn="l" rtl="0">
              <a:lnSpc>
                <a:spcPct val="115000"/>
              </a:lnSpc>
              <a:spcBef>
                <a:spcPts val="100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Web Pages:</a:t>
            </a:r>
            <a:r>
              <a:rPr lang="en-IN" sz="2100" b="0" i="0" u="none" strike="noStrike" cap="none">
                <a:solidFill>
                  <a:schemeClr val="dk1"/>
                </a:solidFill>
                <a:latin typeface="Times New Roman"/>
                <a:ea typeface="Times New Roman"/>
                <a:cs typeface="Times New Roman"/>
                <a:sym typeface="Times New Roman"/>
              </a:rPr>
              <a:t> Individual documents written in HTML (Hypertext Markup Language) that are displayed in web browsers. These pages can include text, images, videos, and links to other pages.</a:t>
            </a:r>
            <a:endParaRPr sz="2100" b="0" i="0" u="none" strike="noStrike" cap="none">
              <a:solidFill>
                <a:schemeClr val="dk1"/>
              </a:solidFill>
              <a:latin typeface="Times New Roman"/>
              <a:ea typeface="Times New Roman"/>
              <a:cs typeface="Times New Roman"/>
              <a:sym typeface="Times New Roman"/>
            </a:endParaRPr>
          </a:p>
          <a:p>
            <a:pPr marL="457200" marR="0" lvl="0" indent="0" algn="l" rtl="0">
              <a:lnSpc>
                <a:spcPct val="115000"/>
              </a:lnSpc>
              <a:spcBef>
                <a:spcPts val="1000"/>
              </a:spcBef>
              <a:spcAft>
                <a:spcPts val="0"/>
              </a:spcAft>
              <a:buClr>
                <a:srgbClr val="000000"/>
              </a:buClr>
              <a:buSzPts val="2100"/>
              <a:buFont typeface="Arial"/>
              <a:buNone/>
            </a:pPr>
            <a:r>
              <a:rPr lang="en-IN" sz="2100" b="1" i="0" u="none" strike="noStrike" cap="none">
                <a:solidFill>
                  <a:schemeClr val="dk1"/>
                </a:solidFill>
                <a:latin typeface="Times New Roman"/>
                <a:ea typeface="Times New Roman"/>
                <a:cs typeface="Times New Roman"/>
                <a:sym typeface="Times New Roman"/>
              </a:rPr>
              <a:t>Web Sites:</a:t>
            </a:r>
            <a:r>
              <a:rPr lang="en-IN" sz="2100" b="0" i="0" u="none" strike="noStrike" cap="none">
                <a:solidFill>
                  <a:schemeClr val="dk1"/>
                </a:solidFill>
                <a:latin typeface="Times New Roman"/>
                <a:ea typeface="Times New Roman"/>
                <a:cs typeface="Times New Roman"/>
                <a:sym typeface="Times New Roman"/>
              </a:rPr>
              <a:t> Collections of related web pages hosted on a single domain. For example, a company's website may contain multiple pages like Home, About Us, Services, and Contact.</a:t>
            </a:r>
            <a:endParaRPr sz="2100" b="0" i="0" u="none" strike="noStrike" cap="none">
              <a:solidFill>
                <a:schemeClr val="dk1"/>
              </a:solidFill>
              <a:latin typeface="Times New Roman"/>
              <a:ea typeface="Times New Roman"/>
              <a:cs typeface="Times New Roman"/>
              <a:sym typeface="Times New Roman"/>
            </a:endParaRPr>
          </a:p>
          <a:p>
            <a:pPr marL="457200" marR="0" lvl="0" indent="0" algn="l" rtl="0">
              <a:lnSpc>
                <a:spcPct val="115000"/>
              </a:lnSpc>
              <a:spcBef>
                <a:spcPts val="100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457200" marR="0" lvl="0" indent="0" algn="l" rtl="0">
              <a:lnSpc>
                <a:spcPct val="115000"/>
              </a:lnSpc>
              <a:spcBef>
                <a:spcPts val="1000"/>
              </a:spcBef>
              <a:spcAft>
                <a:spcPts val="0"/>
              </a:spcAft>
              <a:buClr>
                <a:srgbClr val="000000"/>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a:p>
            <a:pPr marL="457200" marR="0" lvl="0" indent="0" algn="l" rtl="0">
              <a:lnSpc>
                <a:spcPct val="115000"/>
              </a:lnSpc>
              <a:spcBef>
                <a:spcPts val="1000"/>
              </a:spcBef>
              <a:spcAft>
                <a:spcPts val="1000"/>
              </a:spcAft>
              <a:buClr>
                <a:srgbClr val="000000"/>
              </a:buClr>
              <a:buSzPts val="2200"/>
              <a:buFont typeface="Arial"/>
              <a:buNone/>
            </a:pPr>
            <a:endParaRPr sz="22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7760</Words>
  <Application>Microsoft Office PowerPoint</Application>
  <PresentationFormat>Widescreen</PresentationFormat>
  <Paragraphs>609</Paragraphs>
  <Slides>62</Slides>
  <Notes>62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Georgia</vt:lpstr>
      <vt:lpstr>Nunito</vt:lpstr>
      <vt:lpstr>Arial</vt:lpstr>
      <vt:lpstr>Calibri</vt:lpstr>
      <vt:lpstr>Cantarell</vt:lpstr>
      <vt:lpstr>Times New Roman</vt:lpstr>
      <vt:lpstr>Courier New</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Mahadevaswamy G K</dc:creator>
  <cp:lastModifiedBy>Aparna R</cp:lastModifiedBy>
  <cp:revision>1</cp:revision>
  <dcterms:created xsi:type="dcterms:W3CDTF">2023-06-02T05:30:25Z</dcterms:created>
  <dcterms:modified xsi:type="dcterms:W3CDTF">2024-11-20T09:17:23Z</dcterms:modified>
</cp:coreProperties>
</file>